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slide" Target="slides/slide18.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4.xml"/><Relationship Id="rId33" Type="http://schemas.openxmlformats.org/officeDocument/2006/relationships/font" Target="fonts/Montserrat-boldItalic.fntdata"/><Relationship Id="rId10" Type="http://schemas.openxmlformats.org/officeDocument/2006/relationships/slide" Target="slides/slide3.xml"/><Relationship Id="rId32" Type="http://schemas.openxmlformats.org/officeDocument/2006/relationships/font" Target="fonts/Montserra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272d48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07272d48b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7272d48b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07272d48be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272d48b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07272d48be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7272d48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07272d48be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7272d48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07272d48be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77c156e3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077c156e3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7272d48be_0_6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07272d48be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Traditionally land registry systems have a central entity which registers </a:t>
            </a:r>
            <a:endParaRPr/>
          </a:p>
        </p:txBody>
      </p:sp>
      <p:sp>
        <p:nvSpPr>
          <p:cNvPr id="132" name="Google Shape;13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7272d48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07272d48b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77c156e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077c156e3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7272d48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7272d48b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7272d48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07272d48be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6" name="Shape 6"/>
        <p:cNvGrpSpPr/>
        <p:nvPr/>
      </p:nvGrpSpPr>
      <p:grpSpPr>
        <a:xfrm>
          <a:off x="0" y="0"/>
          <a:ext cx="0" cy="0"/>
          <a:chOff x="0" y="0"/>
          <a:chExt cx="0" cy="0"/>
        </a:xfrm>
      </p:grpSpPr>
      <p:sp>
        <p:nvSpPr>
          <p:cNvPr id="7" name="Google Shape;7;p2"/>
          <p:cNvSpPr/>
          <p:nvPr/>
        </p:nvSpPr>
        <p:spPr>
          <a:xfrm rot="10800000">
            <a:off x="0" y="1872306"/>
            <a:ext cx="9147754" cy="3263939"/>
          </a:xfrm>
          <a:custGeom>
            <a:rect b="b" l="l" r="r" t="t"/>
            <a:pathLst>
              <a:path extrusionOk="0" h="4351918" w="12197005">
                <a:moveTo>
                  <a:pt x="0" y="0"/>
                </a:moveTo>
                <a:lnTo>
                  <a:pt x="12197005" y="0"/>
                </a:lnTo>
                <a:lnTo>
                  <a:pt x="12197005" y="4351918"/>
                </a:lnTo>
                <a:lnTo>
                  <a:pt x="0" y="0"/>
                </a:lnTo>
                <a:close/>
              </a:path>
            </a:pathLst>
          </a:custGeom>
          <a:solidFill>
            <a:schemeClr val="accent2">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2"/>
          <p:cNvSpPr/>
          <p:nvPr/>
        </p:nvSpPr>
        <p:spPr>
          <a:xfrm rot="10800000">
            <a:off x="-3754" y="2164396"/>
            <a:ext cx="8349468" cy="2979109"/>
          </a:xfrm>
          <a:custGeom>
            <a:rect b="b" l="l" r="r" t="t"/>
            <a:pathLst>
              <a:path extrusionOk="0" h="4351918" w="12197005">
                <a:moveTo>
                  <a:pt x="0" y="0"/>
                </a:moveTo>
                <a:lnTo>
                  <a:pt x="12197005" y="0"/>
                </a:lnTo>
                <a:lnTo>
                  <a:pt x="12197005" y="4351918"/>
                </a:lnTo>
                <a:lnTo>
                  <a:pt x="0" y="0"/>
                </a:lnTo>
                <a:close/>
              </a:path>
            </a:pathLst>
          </a:custGeom>
          <a:solidFill>
            <a:schemeClr val="accent1">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2"/>
          <p:cNvSpPr txBox="1"/>
          <p:nvPr>
            <p:ph idx="1" type="body"/>
          </p:nvPr>
        </p:nvSpPr>
        <p:spPr>
          <a:xfrm>
            <a:off x="350044" y="3093244"/>
            <a:ext cx="6457950" cy="1207294"/>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8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 name="Google Shape;10;p2"/>
          <p:cNvSpPr txBox="1"/>
          <p:nvPr>
            <p:ph idx="2" type="body"/>
          </p:nvPr>
        </p:nvSpPr>
        <p:spPr>
          <a:xfrm>
            <a:off x="349933" y="4292810"/>
            <a:ext cx="6457950" cy="324036"/>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Images &amp; Contents Layout">
  <p:cSld name="35_Images &amp; Contents Layout">
    <p:bg>
      <p:bgPr>
        <a:solidFill>
          <a:schemeClr val="lt1"/>
        </a:solidFill>
      </p:bgPr>
    </p:bg>
    <p:spTree>
      <p:nvGrpSpPr>
        <p:cNvPr id="57" name="Shape 57"/>
        <p:cNvGrpSpPr/>
        <p:nvPr/>
      </p:nvGrpSpPr>
      <p:grpSpPr>
        <a:xfrm>
          <a:off x="0" y="0"/>
          <a:ext cx="0" cy="0"/>
          <a:chOff x="0" y="0"/>
          <a:chExt cx="0" cy="0"/>
        </a:xfrm>
      </p:grpSpPr>
      <p:sp>
        <p:nvSpPr>
          <p:cNvPr id="58" name="Google Shape;58;p12"/>
          <p:cNvSpPr/>
          <p:nvPr/>
        </p:nvSpPr>
        <p:spPr>
          <a:xfrm>
            <a:off x="0" y="1412931"/>
            <a:ext cx="2483768" cy="318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 name="Google Shape;59;p12"/>
          <p:cNvSpPr/>
          <p:nvPr>
            <p:ph idx="2" type="pic"/>
          </p:nvPr>
        </p:nvSpPr>
        <p:spPr>
          <a:xfrm>
            <a:off x="6741369"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Google Shape;60;p12"/>
          <p:cNvSpPr/>
          <p:nvPr>
            <p:ph idx="3" type="pic"/>
          </p:nvPr>
        </p:nvSpPr>
        <p:spPr>
          <a:xfrm>
            <a:off x="4662265"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 name="Google Shape;61;p12"/>
          <p:cNvSpPr/>
          <p:nvPr>
            <p:ph idx="4" type="pic"/>
          </p:nvPr>
        </p:nvSpPr>
        <p:spPr>
          <a:xfrm>
            <a:off x="2583161" y="1412931"/>
            <a:ext cx="1979712" cy="318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 name="Google Shape;62;p12"/>
          <p:cNvSpPr/>
          <p:nvPr/>
        </p:nvSpPr>
        <p:spPr>
          <a:xfrm>
            <a:off x="8820472" y="1412931"/>
            <a:ext cx="323528" cy="318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3" name="Google Shape;63;p12"/>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4" name="Google Shape;64;p12"/>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Google Shape;65;p12"/>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66" name="Google Shape;66;p12"/>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3"/>
          <p:cNvSpPr/>
          <p:nvPr/>
        </p:nvSpPr>
        <p:spPr>
          <a:xfrm>
            <a:off x="0" y="0"/>
            <a:ext cx="9144000" cy="5143500"/>
          </a:xfrm>
          <a:prstGeom prst="rect">
            <a:avLst/>
          </a:prstGeom>
          <a:solidFill>
            <a:schemeClr val="dk1">
              <a:alpha val="4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idx="1" type="body"/>
          </p:nvPr>
        </p:nvSpPr>
        <p:spPr>
          <a:xfrm>
            <a:off x="242646" y="92609"/>
            <a:ext cx="8679898" cy="543185"/>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rgbClr val="787878"/>
              </a:buClr>
              <a:buSzPts val="4100"/>
              <a:buFont typeface="Arial"/>
              <a:buNone/>
              <a:defRPr b="0" i="0" sz="4100" u="none" cap="none" strike="noStrike">
                <a:solidFill>
                  <a:srgbClr val="787878"/>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72" name="Shape 72"/>
        <p:cNvGrpSpPr/>
        <p:nvPr/>
      </p:nvGrpSpPr>
      <p:grpSpPr>
        <a:xfrm>
          <a:off x="0" y="0"/>
          <a:ext cx="0" cy="0"/>
          <a:chOff x="0" y="0"/>
          <a:chExt cx="0" cy="0"/>
        </a:xfrm>
      </p:grpSpPr>
      <p:sp>
        <p:nvSpPr>
          <p:cNvPr id="73" name="Google Shape;73;p16"/>
          <p:cNvSpPr/>
          <p:nvPr/>
        </p:nvSpPr>
        <p:spPr>
          <a:xfrm>
            <a:off x="1" y="2604304"/>
            <a:ext cx="9144000" cy="2539200"/>
          </a:xfrm>
          <a:prstGeom prst="rect">
            <a:avLst/>
          </a:prstGeom>
          <a:gradFill>
            <a:gsLst>
              <a:gs pos="0">
                <a:schemeClr val="accent5"/>
              </a:gs>
              <a:gs pos="98000">
                <a:schemeClr val="accent4"/>
              </a:gs>
              <a:gs pos="100000">
                <a:schemeClr val="accent4"/>
              </a:gs>
            </a:gsLst>
            <a:path path="circle">
              <a:fillToRect l="100%" t="100%"/>
            </a:path>
            <a:tileRect b="-100%" r="-100%"/>
          </a:gra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74" name="Google Shape;74;p16"/>
          <p:cNvSpPr/>
          <p:nvPr>
            <p:ph idx="2" type="pic"/>
          </p:nvPr>
        </p:nvSpPr>
        <p:spPr>
          <a:xfrm>
            <a:off x="462946"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5" name="Google Shape;75;p16"/>
          <p:cNvSpPr/>
          <p:nvPr>
            <p:ph idx="3" type="pic"/>
          </p:nvPr>
        </p:nvSpPr>
        <p:spPr>
          <a:xfrm>
            <a:off x="2535625"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6" name="Google Shape;76;p16"/>
          <p:cNvSpPr/>
          <p:nvPr>
            <p:ph idx="4" type="pic"/>
          </p:nvPr>
        </p:nvSpPr>
        <p:spPr>
          <a:xfrm>
            <a:off x="4608304" y="1868057"/>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77" name="Google Shape;77;p16"/>
          <p:cNvSpPr/>
          <p:nvPr>
            <p:ph idx="5" type="pic"/>
          </p:nvPr>
        </p:nvSpPr>
        <p:spPr>
          <a:xfrm>
            <a:off x="6680983" y="1854016"/>
            <a:ext cx="1971000" cy="2224800"/>
          </a:xfrm>
          <a:prstGeom prst="rect">
            <a:avLst/>
          </a:prstGeom>
          <a:gradFill>
            <a:gsLst>
              <a:gs pos="0">
                <a:srgbClr val="000000">
                  <a:alpha val="20000"/>
                </a:srgbClr>
              </a:gs>
              <a:gs pos="98000">
                <a:srgbClr val="000000">
                  <a:alpha val="4705"/>
                </a:srgbClr>
              </a:gs>
              <a:gs pos="100000">
                <a:srgbClr val="000000">
                  <a:alpha val="4705"/>
                </a:srgbClr>
              </a:gs>
            </a:gsLst>
            <a:lin ang="5400012" scaled="0"/>
          </a:gradFill>
          <a:ln>
            <a:noFill/>
          </a:ln>
        </p:spPr>
        <p:txBody>
          <a:bodyPr anchorCtr="0" anchor="ctr" bIns="14275" lIns="28575" spcFirstLastPara="1" rIns="28575" wrap="square" tIns="14275">
            <a:noAutofit/>
          </a:bodyPr>
          <a:lstStyle>
            <a:lvl1pPr lvl="0" marR="0" rtl="0" algn="ctr">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79" name="Shape 79"/>
        <p:cNvGrpSpPr/>
        <p:nvPr/>
      </p:nvGrpSpPr>
      <p:grpSpPr>
        <a:xfrm>
          <a:off x="0" y="0"/>
          <a:ext cx="0" cy="0"/>
          <a:chOff x="0" y="0"/>
          <a:chExt cx="0" cy="0"/>
        </a:xfrm>
      </p:grpSpPr>
      <p:sp>
        <p:nvSpPr>
          <p:cNvPr id="80" name="Google Shape;80;p18"/>
          <p:cNvSpPr/>
          <p:nvPr/>
        </p:nvSpPr>
        <p:spPr>
          <a:xfrm>
            <a:off x="1" y="1321594"/>
            <a:ext cx="1562100" cy="245745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1" name="Google Shape;81;p18"/>
          <p:cNvSpPr/>
          <p:nvPr/>
        </p:nvSpPr>
        <p:spPr>
          <a:xfrm>
            <a:off x="1562101" y="1321594"/>
            <a:ext cx="7581899" cy="2457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2" name="Google Shape;82;p18"/>
          <p:cNvSpPr txBox="1"/>
          <p:nvPr>
            <p:ph idx="1" type="body"/>
          </p:nvPr>
        </p:nvSpPr>
        <p:spPr>
          <a:xfrm>
            <a:off x="4464844" y="2135981"/>
            <a:ext cx="4679156" cy="536637"/>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2"/>
              </a:buClr>
              <a:buSzPts val="4100"/>
              <a:buFont typeface="Arial"/>
              <a:buNone/>
              <a:defRPr b="0" i="0" sz="4100" u="none" cap="none" strike="noStrike">
                <a:solidFill>
                  <a:schemeClr val="lt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8"/>
          <p:cNvSpPr txBox="1"/>
          <p:nvPr>
            <p:ph idx="2" type="body"/>
          </p:nvPr>
        </p:nvSpPr>
        <p:spPr>
          <a:xfrm>
            <a:off x="4464844" y="2672618"/>
            <a:ext cx="4679156" cy="216024"/>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84" name="Google Shape;84;p18"/>
          <p:cNvPicPr preferRelativeResize="0"/>
          <p:nvPr/>
        </p:nvPicPr>
        <p:blipFill rotWithShape="1">
          <a:blip r:embed="rId2">
            <a:alphaModFix/>
          </a:blip>
          <a:srcRect b="0" l="0" r="0" t="0"/>
          <a:stretch/>
        </p:blipFill>
        <p:spPr>
          <a:xfrm>
            <a:off x="977900" y="1479575"/>
            <a:ext cx="3181857" cy="2507512"/>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0" y="4068311"/>
            <a:ext cx="9144000" cy="432047"/>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 name="Google Shape;13;p3"/>
          <p:cNvSpPr txBox="1"/>
          <p:nvPr>
            <p:ph idx="2" type="body"/>
          </p:nvPr>
        </p:nvSpPr>
        <p:spPr>
          <a:xfrm>
            <a:off x="-111" y="4567034"/>
            <a:ext cx="9144000" cy="216024"/>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75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 name="Google Shape;14;p3"/>
          <p:cNvSpPr/>
          <p:nvPr/>
        </p:nvSpPr>
        <p:spPr>
          <a:xfrm>
            <a:off x="1" y="0"/>
            <a:ext cx="1465942" cy="5143500"/>
          </a:xfrm>
          <a:prstGeom prst="rect">
            <a:avLst/>
          </a:prstGeom>
          <a:solidFill>
            <a:schemeClr val="accent1">
              <a:alpha val="6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 name="Google Shape;15;p3"/>
          <p:cNvSpPr/>
          <p:nvPr/>
        </p:nvSpPr>
        <p:spPr>
          <a:xfrm>
            <a:off x="1" y="0"/>
            <a:ext cx="732971" cy="5143500"/>
          </a:xfrm>
          <a:prstGeom prst="rect">
            <a:avLst/>
          </a:prstGeom>
          <a:solidFill>
            <a:schemeClr val="accent2">
              <a:alpha val="4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 name="Google Shape;16;p3"/>
          <p:cNvSpPr/>
          <p:nvPr/>
        </p:nvSpPr>
        <p:spPr>
          <a:xfrm>
            <a:off x="7678058" y="0"/>
            <a:ext cx="1465942" cy="5143500"/>
          </a:xfrm>
          <a:prstGeom prst="rect">
            <a:avLst/>
          </a:prstGeom>
          <a:solidFill>
            <a:schemeClr val="accent1">
              <a:alpha val="6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 name="Google Shape;17;p3"/>
          <p:cNvSpPr/>
          <p:nvPr/>
        </p:nvSpPr>
        <p:spPr>
          <a:xfrm>
            <a:off x="8411029" y="0"/>
            <a:ext cx="732971" cy="5143500"/>
          </a:xfrm>
          <a:prstGeom prst="rect">
            <a:avLst/>
          </a:prstGeom>
          <a:solidFill>
            <a:schemeClr val="accent2">
              <a:alpha val="4392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20" name="Shape 20"/>
        <p:cNvGrpSpPr/>
        <p:nvPr/>
      </p:nvGrpSpPr>
      <p:grpSpPr>
        <a:xfrm>
          <a:off x="0" y="0"/>
          <a:ext cx="0" cy="0"/>
          <a:chOff x="0" y="0"/>
          <a:chExt cx="0" cy="0"/>
        </a:xfrm>
      </p:grpSpPr>
      <p:sp>
        <p:nvSpPr>
          <p:cNvPr id="21" name="Google Shape;21;p6"/>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 name="Google Shape;22;p6"/>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 name="Google Shape;23;p6"/>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 name="Google Shape;24;p6"/>
          <p:cNvSpPr/>
          <p:nvPr>
            <p:ph idx="2" type="pic"/>
          </p:nvPr>
        </p:nvSpPr>
        <p:spPr>
          <a:xfrm>
            <a:off x="3764258"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5" name="Google Shape;25;p6"/>
          <p:cNvSpPr/>
          <p:nvPr>
            <p:ph idx="3" type="pic"/>
          </p:nvPr>
        </p:nvSpPr>
        <p:spPr>
          <a:xfrm>
            <a:off x="5617130"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6" name="Google Shape;26;p6"/>
          <p:cNvSpPr/>
          <p:nvPr>
            <p:ph idx="4" type="pic"/>
          </p:nvPr>
        </p:nvSpPr>
        <p:spPr>
          <a:xfrm>
            <a:off x="7444600" y="1351049"/>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7" name="Google Shape;27;p6"/>
          <p:cNvSpPr/>
          <p:nvPr>
            <p:ph idx="5" type="pic"/>
          </p:nvPr>
        </p:nvSpPr>
        <p:spPr>
          <a:xfrm>
            <a:off x="3764258" y="3002674"/>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8" name="Google Shape;28;p6"/>
          <p:cNvSpPr/>
          <p:nvPr>
            <p:ph idx="6" type="pic"/>
          </p:nvPr>
        </p:nvSpPr>
        <p:spPr>
          <a:xfrm>
            <a:off x="7444600" y="3002674"/>
            <a:ext cx="1674000" cy="1539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9" name="Google Shape;29;p6"/>
          <p:cNvSpPr/>
          <p:nvPr/>
        </p:nvSpPr>
        <p:spPr>
          <a:xfrm>
            <a:off x="5629829" y="3002674"/>
            <a:ext cx="1674000" cy="153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0" name="Google Shape;30;p6"/>
          <p:cNvSpPr/>
          <p:nvPr/>
        </p:nvSpPr>
        <p:spPr>
          <a:xfrm>
            <a:off x="1" y="1351049"/>
            <a:ext cx="3585387" cy="1539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31" name="Google Shape;31;p6"/>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
        <p:nvSpPr>
          <p:cNvPr id="32" name="Google Shape;32;p6"/>
          <p:cNvSpPr/>
          <p:nvPr/>
        </p:nvSpPr>
        <p:spPr>
          <a:xfrm>
            <a:off x="1911388" y="2995448"/>
            <a:ext cx="1674000" cy="153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3" name="Shape 33"/>
        <p:cNvGrpSpPr/>
        <p:nvPr/>
      </p:nvGrpSpPr>
      <p:grpSpPr>
        <a:xfrm>
          <a:off x="0" y="0"/>
          <a:ext cx="0" cy="0"/>
          <a:chOff x="0" y="0"/>
          <a:chExt cx="0" cy="0"/>
        </a:xfrm>
      </p:grpSpPr>
      <p:sp>
        <p:nvSpPr>
          <p:cNvPr id="34" name="Google Shape;34;p7"/>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 name="Google Shape;35;p7"/>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 name="Google Shape;36;p7"/>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37" name="Google Shape;37;p7"/>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38" name="Shape 38"/>
        <p:cNvGrpSpPr/>
        <p:nvPr/>
      </p:nvGrpSpPr>
      <p:grpSpPr>
        <a:xfrm>
          <a:off x="0" y="0"/>
          <a:ext cx="0" cy="0"/>
          <a:chOff x="0" y="0"/>
          <a:chExt cx="0" cy="0"/>
        </a:xfrm>
      </p:grpSpPr>
      <p:sp>
        <p:nvSpPr>
          <p:cNvPr id="39" name="Google Shape;39;p8"/>
          <p:cNvSpPr txBox="1"/>
          <p:nvPr>
            <p:ph type="title"/>
          </p:nvPr>
        </p:nvSpPr>
        <p:spPr>
          <a:xfrm>
            <a:off x="480445" y="178914"/>
            <a:ext cx="4176464" cy="1242138"/>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636363"/>
              </a:buClr>
              <a:buSzPts val="3300"/>
              <a:buFont typeface="Arial"/>
              <a:buNone/>
              <a:defRPr b="0" i="0" sz="3300" u="none" cap="none" strike="noStrike">
                <a:solidFill>
                  <a:srgbClr val="63636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p:nvPr>
            <p:ph idx="2" type="pic"/>
          </p:nvPr>
        </p:nvSpPr>
        <p:spPr>
          <a:xfrm>
            <a:off x="4293394" y="0"/>
            <a:ext cx="4850606"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Images &amp; Contents Layout">
  <p:cSld name="34_Images &amp; Contents Layout">
    <p:spTree>
      <p:nvGrpSpPr>
        <p:cNvPr id="41" name="Shape 41"/>
        <p:cNvGrpSpPr/>
        <p:nvPr/>
      </p:nvGrpSpPr>
      <p:grpSpPr>
        <a:xfrm>
          <a:off x="0" y="0"/>
          <a:ext cx="0" cy="0"/>
          <a:chOff x="0" y="0"/>
          <a:chExt cx="0" cy="0"/>
        </a:xfrm>
      </p:grpSpPr>
      <p:sp>
        <p:nvSpPr>
          <p:cNvPr id="42" name="Google Shape;42;p9"/>
          <p:cNvSpPr/>
          <p:nvPr>
            <p:ph idx="2" type="pic"/>
          </p:nvPr>
        </p:nvSpPr>
        <p:spPr>
          <a:xfrm>
            <a:off x="3069000" y="0"/>
            <a:ext cx="6075000" cy="2970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3" name="Google Shape;43;p9"/>
          <p:cNvSpPr/>
          <p:nvPr>
            <p:ph idx="3" type="pic"/>
          </p:nvPr>
        </p:nvSpPr>
        <p:spPr>
          <a:xfrm>
            <a:off x="0" y="2970000"/>
            <a:ext cx="3069000" cy="217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4" name="Google Shape;44;p9"/>
          <p:cNvSpPr/>
          <p:nvPr/>
        </p:nvSpPr>
        <p:spPr>
          <a:xfrm>
            <a:off x="3150000" y="3037500"/>
            <a:ext cx="5994000" cy="2106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Images &amp; Contents Layout">
  <p:cSld name="36_Images &amp; Contents Layout">
    <p:spTree>
      <p:nvGrpSpPr>
        <p:cNvPr id="45" name="Shape 45"/>
        <p:cNvGrpSpPr/>
        <p:nvPr/>
      </p:nvGrpSpPr>
      <p:grpSpPr>
        <a:xfrm>
          <a:off x="0" y="0"/>
          <a:ext cx="0" cy="0"/>
          <a:chOff x="0" y="0"/>
          <a:chExt cx="0" cy="0"/>
        </a:xfrm>
      </p:grpSpPr>
      <p:sp>
        <p:nvSpPr>
          <p:cNvPr id="46" name="Google Shape;46;p10"/>
          <p:cNvSpPr/>
          <p:nvPr>
            <p:ph idx="2" type="pic"/>
          </p:nvPr>
        </p:nvSpPr>
        <p:spPr>
          <a:xfrm>
            <a:off x="161668" y="136273"/>
            <a:ext cx="8930783" cy="4928255"/>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rgbClr val="636363"/>
              </a:buClr>
              <a:buSzPts val="900"/>
              <a:buFont typeface="Arial"/>
              <a:buNone/>
              <a:defRPr b="0" i="0" sz="900" u="none" cap="none" strike="noStrike">
                <a:solidFill>
                  <a:srgbClr val="636363"/>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LAYOUT">
  <p:cSld name="1_IMAGES LAYOUT">
    <p:spTree>
      <p:nvGrpSpPr>
        <p:cNvPr id="47" name="Shape 47"/>
        <p:cNvGrpSpPr/>
        <p:nvPr/>
      </p:nvGrpSpPr>
      <p:grpSpPr>
        <a:xfrm>
          <a:off x="0" y="0"/>
          <a:ext cx="0" cy="0"/>
          <a:chOff x="0" y="0"/>
          <a:chExt cx="0" cy="0"/>
        </a:xfrm>
      </p:grpSpPr>
      <p:sp>
        <p:nvSpPr>
          <p:cNvPr id="48" name="Google Shape;48;p11"/>
          <p:cNvSpPr/>
          <p:nvPr>
            <p:ph idx="2" type="pic"/>
          </p:nvPr>
        </p:nvSpPr>
        <p:spPr>
          <a:xfrm>
            <a:off x="4176000" y="1459656"/>
            <a:ext cx="4968000" cy="2511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9" name="Google Shape;49;p11"/>
          <p:cNvSpPr/>
          <p:nvPr>
            <p:ph idx="3" type="pic"/>
          </p:nvPr>
        </p:nvSpPr>
        <p:spPr>
          <a:xfrm>
            <a:off x="-2307" y="1459656"/>
            <a:ext cx="1971000" cy="102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 name="Google Shape;50;p11"/>
          <p:cNvSpPr/>
          <p:nvPr>
            <p:ph idx="4" type="pic"/>
          </p:nvPr>
        </p:nvSpPr>
        <p:spPr>
          <a:xfrm>
            <a:off x="2086846" y="1459656"/>
            <a:ext cx="1971000" cy="1026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 name="Google Shape;51;p11"/>
          <p:cNvSpPr/>
          <p:nvPr>
            <p:ph idx="5" type="pic"/>
          </p:nvPr>
        </p:nvSpPr>
        <p:spPr>
          <a:xfrm>
            <a:off x="0" y="2593656"/>
            <a:ext cx="4057847" cy="1377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75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p11"/>
          <p:cNvSpPr/>
          <p:nvPr/>
        </p:nvSpPr>
        <p:spPr>
          <a:xfrm>
            <a:off x="0" y="4042666"/>
            <a:ext cx="9144000" cy="6118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 name="Google Shape;53;p11"/>
          <p:cNvSpPr/>
          <p:nvPr/>
        </p:nvSpPr>
        <p:spPr>
          <a:xfrm>
            <a:off x="0" y="189498"/>
            <a:ext cx="9144000" cy="63579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 name="Google Shape;54;p11"/>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75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 name="Google Shape;55;p11"/>
          <p:cNvSpPr/>
          <p:nvPr/>
        </p:nvSpPr>
        <p:spPr>
          <a:xfrm>
            <a:off x="3009" y="189319"/>
            <a:ext cx="159418" cy="6357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D:\Projects\Finance\Bitcoin-PNG-Image.png" id="56" name="Google Shape;56;p11"/>
          <p:cNvPicPr preferRelativeResize="0"/>
          <p:nvPr/>
        </p:nvPicPr>
        <p:blipFill rotWithShape="1">
          <a:blip r:embed="rId2">
            <a:alphaModFix/>
          </a:blip>
          <a:srcRect b="0" l="0" r="0" t="0"/>
          <a:stretch/>
        </p:blipFill>
        <p:spPr>
          <a:xfrm>
            <a:off x="7550944" y="71412"/>
            <a:ext cx="1421606" cy="8714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theme" Target="../theme/theme4.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sWQ7uIY0wQw" TargetMode="Externa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idx="1" type="body"/>
          </p:nvPr>
        </p:nvSpPr>
        <p:spPr>
          <a:xfrm>
            <a:off x="350044" y="3155844"/>
            <a:ext cx="6458100" cy="12072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750"/>
              </a:spcBef>
              <a:spcAft>
                <a:spcPts val="0"/>
              </a:spcAft>
              <a:buClr>
                <a:schemeClr val="lt1"/>
              </a:buClr>
              <a:buSzPts val="4100"/>
              <a:buNone/>
            </a:pPr>
            <a:r>
              <a:rPr b="1" lang="en-US"/>
              <a:t>DLaRS</a:t>
            </a:r>
            <a:endParaRPr/>
          </a:p>
        </p:txBody>
      </p:sp>
      <p:sp>
        <p:nvSpPr>
          <p:cNvPr id="90" name="Google Shape;90;p19"/>
          <p:cNvSpPr txBox="1"/>
          <p:nvPr>
            <p:ph idx="2" type="body"/>
          </p:nvPr>
        </p:nvSpPr>
        <p:spPr>
          <a:xfrm>
            <a:off x="349983" y="4146735"/>
            <a:ext cx="6458100" cy="324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400"/>
              <a:buNone/>
            </a:pPr>
            <a:r>
              <a:rPr lang="en-US" sz="2300"/>
              <a:t>Decentralized Land Registration System</a:t>
            </a:r>
            <a:endParaRPr sz="2300"/>
          </a:p>
        </p:txBody>
      </p:sp>
      <p:sp>
        <p:nvSpPr>
          <p:cNvPr id="91" name="Google Shape;91;p19"/>
          <p:cNvSpPr txBox="1"/>
          <p:nvPr>
            <p:ph idx="2" type="body"/>
          </p:nvPr>
        </p:nvSpPr>
        <p:spPr>
          <a:xfrm>
            <a:off x="350058" y="4652710"/>
            <a:ext cx="6458100" cy="324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b="1" lang="en-US"/>
              <a:t>https://github.com/DaasDaham/DLaRS</a:t>
            </a:r>
            <a:endParaRPr b="1"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Seller</a:t>
            </a:r>
            <a:endParaRPr sz="4100">
              <a:solidFill>
                <a:schemeClr val="lt1"/>
              </a:solidFill>
              <a:latin typeface="Arial"/>
              <a:ea typeface="Arial"/>
              <a:cs typeface="Arial"/>
              <a:sym typeface="Arial"/>
            </a:endParaRPr>
          </a:p>
        </p:txBody>
      </p:sp>
      <p:sp>
        <p:nvSpPr>
          <p:cNvPr id="306" name="Google Shape;306;p28"/>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7" name="Google Shape;307;p28"/>
          <p:cNvSpPr txBox="1"/>
          <p:nvPr/>
        </p:nvSpPr>
        <p:spPr>
          <a:xfrm>
            <a:off x="3620275" y="1562158"/>
            <a:ext cx="4850100" cy="299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000">
                <a:solidFill>
                  <a:schemeClr val="accent2"/>
                </a:solidFill>
              </a:rPr>
              <a:t>putUpForAuction()</a:t>
            </a:r>
            <a:r>
              <a:rPr lang="en-US" sz="1000">
                <a:solidFill>
                  <a:schemeClr val="lt1"/>
                </a:solidFill>
              </a:rPr>
              <a:t>: To put up land for auction, the seller specifies the asking price from which the auction will start. The land’s status is changed to underBidding indicating that it is currently under some auction. A new entry is created in the list of auctions.</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deleteFromAuction()</a:t>
            </a:r>
            <a:r>
              <a:rPr lang="en-US" sz="1000">
                <a:solidFill>
                  <a:schemeClr val="lt1"/>
                </a:solidFill>
              </a:rPr>
              <a:t>: This function removes the land from the auction process. The condition is there should not be any bid for the land yet.</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updateAuctionDetails()</a:t>
            </a:r>
            <a:r>
              <a:rPr lang="en-US" sz="1000">
                <a:solidFill>
                  <a:schemeClr val="lt1"/>
                </a:solidFill>
              </a:rPr>
              <a:t>: This function allows the seller to update the asking price and minimum bid raise amount for the auction if there has not been a bid on the land yet. This will be useful if the seller realises they have asked too high a price for the land.</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acceptHighestBid()</a:t>
            </a:r>
            <a:r>
              <a:rPr lang="en-US" sz="1000">
                <a:solidFill>
                  <a:schemeClr val="lt1"/>
                </a:solidFill>
              </a:rPr>
              <a:t>: This function would prompt the contract to stop bidding for the auction and accept the current highest bid (if any) and complete the sale. This takes care of transferring the ownership from the seller to the buyer. Changes the status of the land to ‘registered’ as the new buyer can again choose to put it up for auction. Calls the transferOwnership() function.</a:t>
            </a:r>
            <a:endParaRPr sz="1000">
              <a:solidFill>
                <a:schemeClr val="lt1"/>
              </a:solidFill>
            </a:endParaRPr>
          </a:p>
          <a:p>
            <a:pPr indent="0" lvl="0" marL="0" rtl="0" algn="l">
              <a:lnSpc>
                <a:spcPct val="115000"/>
              </a:lnSpc>
              <a:spcBef>
                <a:spcPts val="0"/>
              </a:spcBef>
              <a:spcAft>
                <a:spcPts val="0"/>
              </a:spcAft>
              <a:buNone/>
            </a:pPr>
            <a:r>
              <a:rPr b="1" lang="en-US" sz="1000">
                <a:solidFill>
                  <a:schemeClr val="accent2"/>
                </a:solidFill>
              </a:rPr>
              <a:t>transferOwnership()</a:t>
            </a:r>
            <a:r>
              <a:rPr lang="en-US" sz="1000">
                <a:solidFill>
                  <a:schemeClr val="lt1"/>
                </a:solidFill>
              </a:rPr>
              <a:t>: This function will change the land’s owner from seller to buyer. This is a private function only called through acceptHighestBid() function.</a:t>
            </a:r>
            <a:endParaRPr sz="1000">
              <a:solidFill>
                <a:schemeClr val="lt1"/>
              </a:solidFill>
            </a:endParaRPr>
          </a:p>
          <a:p>
            <a:pPr indent="0" lvl="0" marL="0" marR="0" rtl="0" algn="l">
              <a:spcBef>
                <a:spcPts val="0"/>
              </a:spcBef>
              <a:spcAft>
                <a:spcPts val="0"/>
              </a:spcAft>
              <a:buNone/>
            </a:pPr>
            <a:r>
              <a:t/>
            </a:r>
            <a:endParaRPr sz="1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nvSpPr>
        <p:spPr>
          <a:xfrm>
            <a:off x="3755053" y="672857"/>
            <a:ext cx="4279013" cy="70019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Manager</a:t>
            </a:r>
            <a:endParaRPr sz="4100">
              <a:solidFill>
                <a:schemeClr val="lt1"/>
              </a:solidFill>
              <a:latin typeface="Arial"/>
              <a:ea typeface="Arial"/>
              <a:cs typeface="Arial"/>
              <a:sym typeface="Arial"/>
            </a:endParaRPr>
          </a:p>
        </p:txBody>
      </p:sp>
      <p:sp>
        <p:nvSpPr>
          <p:cNvPr id="313" name="Google Shape;313;p29"/>
          <p:cNvSpPr/>
          <p:nvPr/>
        </p:nvSpPr>
        <p:spPr>
          <a:xfrm>
            <a:off x="3233057" y="504553"/>
            <a:ext cx="5237303" cy="4134395"/>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14" name="Google Shape;314;p29"/>
          <p:cNvSpPr txBox="1"/>
          <p:nvPr/>
        </p:nvSpPr>
        <p:spPr>
          <a:xfrm>
            <a:off x="3620275" y="1562165"/>
            <a:ext cx="4850400" cy="20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registerLand()</a:t>
            </a:r>
            <a:r>
              <a:rPr b="1" lang="en-US" sz="1100">
                <a:solidFill>
                  <a:schemeClr val="lt1"/>
                </a:solidFill>
              </a:rPr>
              <a:t>:</a:t>
            </a:r>
            <a:r>
              <a:rPr lang="en-US" sz="1100">
                <a:solidFill>
                  <a:schemeClr val="lt1"/>
                </a:solidFill>
              </a:rPr>
              <a:t> This function would be used to add the land to the DLaRS system. The manager would be required to add the address, city, country and Pincode of the land along with the owner’s address. The status of the land is also set as registered. If a land is already registered, then it cannot be registered again by the manager.</a:t>
            </a:r>
            <a:endParaRPr b="1" sz="11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Bidder</a:t>
            </a:r>
            <a:endParaRPr sz="4100">
              <a:solidFill>
                <a:schemeClr val="lt1"/>
              </a:solidFill>
              <a:latin typeface="Arial"/>
              <a:ea typeface="Arial"/>
              <a:cs typeface="Arial"/>
              <a:sym typeface="Arial"/>
            </a:endParaRPr>
          </a:p>
        </p:txBody>
      </p:sp>
      <p:sp>
        <p:nvSpPr>
          <p:cNvPr id="320" name="Google Shape;320;p30"/>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1" name="Google Shape;321;p30"/>
          <p:cNvSpPr txBox="1"/>
          <p:nvPr/>
        </p:nvSpPr>
        <p:spPr>
          <a:xfrm>
            <a:off x="3620275" y="1562163"/>
            <a:ext cx="4850400" cy="2287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placeBid()</a:t>
            </a:r>
            <a:r>
              <a:rPr lang="en-US" sz="1100">
                <a:solidFill>
                  <a:schemeClr val="lt1"/>
                </a:solidFill>
              </a:rPr>
              <a:t>: This function would be used to place bids by the bidders in a given auction. It checks if the bid amount is greater than the amount by the previous highest bidder, if it is then, update the highest bidder with the current bidder and update the highest bid with the current amount; it also returns the money of the previous highest bidder to their address. Moreover, it also ensures the current bidder is not the owner.</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b="1" lang="en-US" sz="1100">
                <a:solidFill>
                  <a:schemeClr val="accent2"/>
                </a:solidFill>
              </a:rPr>
              <a:t>terminateAuction()</a:t>
            </a:r>
            <a:r>
              <a:rPr lang="en-US" sz="1100">
                <a:solidFill>
                  <a:schemeClr val="lt1"/>
                </a:solidFill>
              </a:rPr>
              <a:t>: This function will give the highest bidder the power to transfer the ownership of the land to themselves if their bid has not been accepted for a long time like 30 days. Changes the status of the land to ‘registered’ with highest bidder as new owner.</a:t>
            </a:r>
            <a:endParaRPr sz="1100">
              <a:solidFill>
                <a:schemeClr val="lt1"/>
              </a:solidFill>
            </a:endParaRPr>
          </a:p>
          <a:p>
            <a:pPr indent="0" lvl="0" marL="0" marR="0" rtl="0" algn="l">
              <a:spcBef>
                <a:spcPts val="0"/>
              </a:spcBef>
              <a:spcAft>
                <a:spcPts val="0"/>
              </a:spcAft>
              <a:buNone/>
            </a:pPr>
            <a:r>
              <a:t/>
            </a:r>
            <a:endParaRPr b="1" sz="11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nvSpPr>
        <p:spPr>
          <a:xfrm>
            <a:off x="3755053" y="672857"/>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accent2"/>
                </a:solidFill>
              </a:rPr>
              <a:t>Everyone</a:t>
            </a:r>
            <a:endParaRPr sz="4100">
              <a:solidFill>
                <a:schemeClr val="lt1"/>
              </a:solidFill>
              <a:latin typeface="Arial"/>
              <a:ea typeface="Arial"/>
              <a:cs typeface="Arial"/>
              <a:sym typeface="Arial"/>
            </a:endParaRPr>
          </a:p>
        </p:txBody>
      </p:sp>
      <p:sp>
        <p:nvSpPr>
          <p:cNvPr id="327" name="Google Shape;327;p31"/>
          <p:cNvSpPr/>
          <p:nvPr/>
        </p:nvSpPr>
        <p:spPr>
          <a:xfrm>
            <a:off x="3233057" y="504553"/>
            <a:ext cx="5237430" cy="4135540"/>
          </a:xfrm>
          <a:custGeom>
            <a:rect b="b" l="l" r="r" t="t"/>
            <a:pathLst>
              <a:path extrusionOk="0" h="1012372" w="3747714">
                <a:moveTo>
                  <a:pt x="3744416" y="1012372"/>
                </a:moveTo>
                <a:lnTo>
                  <a:pt x="0" y="1012372"/>
                </a:lnTo>
                <a:lnTo>
                  <a:pt x="0" y="4260"/>
                </a:lnTo>
                <a:lnTo>
                  <a:pt x="3747714" y="0"/>
                </a:lnTo>
              </a:path>
            </a:pathLst>
          </a:custGeom>
          <a:noFill/>
          <a:ln cap="flat" cmpd="sng" w="381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8" name="Google Shape;328;p31"/>
          <p:cNvSpPr txBox="1"/>
          <p:nvPr/>
        </p:nvSpPr>
        <p:spPr>
          <a:xfrm>
            <a:off x="3620275" y="1562165"/>
            <a:ext cx="4850400" cy="2090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solidFill>
                  <a:schemeClr val="accent2"/>
                </a:solidFill>
              </a:rPr>
              <a:t>viewLandDetails()</a:t>
            </a:r>
            <a:r>
              <a:rPr lang="en-US" sz="1100">
                <a:solidFill>
                  <a:schemeClr val="lt1"/>
                </a:solidFill>
              </a:rPr>
              <a:t>: This function lists the details of land given land id.</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b="1" lang="en-US" sz="1100">
                <a:solidFill>
                  <a:schemeClr val="accent2"/>
                </a:solidFill>
              </a:rPr>
              <a:t>computeIdLand()</a:t>
            </a:r>
            <a:r>
              <a:rPr lang="en-US" sz="1100">
                <a:solidFill>
                  <a:schemeClr val="lt1"/>
                </a:solidFill>
              </a:rPr>
              <a:t>: Given the details of the land, this function uses a deterministic hash function that gives a unique id corresponding to the land.</a:t>
            </a:r>
            <a:endParaRPr sz="1100">
              <a:solidFill>
                <a:schemeClr val="lt1"/>
              </a:solidFill>
            </a:endParaRPr>
          </a:p>
          <a:p>
            <a:pPr indent="0" lvl="0" marL="0" rtl="0" algn="l">
              <a:lnSpc>
                <a:spcPct val="115000"/>
              </a:lnSpc>
              <a:spcBef>
                <a:spcPts val="0"/>
              </a:spcBef>
              <a:spcAft>
                <a:spcPts val="0"/>
              </a:spcAft>
              <a:buNone/>
            </a:pPr>
            <a:r>
              <a:t/>
            </a:r>
            <a:endParaRPr b="1" sz="1100">
              <a:solidFill>
                <a:schemeClr val="accent2"/>
              </a:solidFill>
            </a:endParaRPr>
          </a:p>
          <a:p>
            <a:pPr indent="0" lvl="0" marL="0" rtl="0" algn="l">
              <a:lnSpc>
                <a:spcPct val="115000"/>
              </a:lnSpc>
              <a:spcBef>
                <a:spcPts val="0"/>
              </a:spcBef>
              <a:spcAft>
                <a:spcPts val="0"/>
              </a:spcAft>
              <a:buNone/>
            </a:pPr>
            <a:r>
              <a:rPr b="1" lang="en-US" sz="1100">
                <a:solidFill>
                  <a:schemeClr val="accent2"/>
                </a:solidFill>
              </a:rPr>
              <a:t>viewAuctionDetails()</a:t>
            </a:r>
            <a:r>
              <a:rPr lang="en-US" sz="1100">
                <a:solidFill>
                  <a:schemeClr val="lt1"/>
                </a:solidFill>
              </a:rPr>
              <a:t>: This function returns the auction specific details given a land ID.</a:t>
            </a:r>
            <a:endParaRPr sz="1100">
              <a:solidFill>
                <a:schemeClr val="lt1"/>
              </a:solidFill>
            </a:endParaRPr>
          </a:p>
          <a:p>
            <a:pPr indent="0" lvl="0" marL="0" marR="0" rtl="0" algn="l">
              <a:spcBef>
                <a:spcPts val="0"/>
              </a:spcBef>
              <a:spcAft>
                <a:spcPts val="0"/>
              </a:spcAft>
              <a:buNone/>
            </a:pPr>
            <a:r>
              <a:t/>
            </a:r>
            <a:endParaRPr b="1" sz="1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idx="1" type="body"/>
          </p:nvPr>
        </p:nvSpPr>
        <p:spPr>
          <a:xfrm>
            <a:off x="315828" y="236987"/>
            <a:ext cx="6650400" cy="543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Control Flow</a:t>
            </a:r>
            <a:endParaRPr/>
          </a:p>
        </p:txBody>
      </p:sp>
      <p:sp>
        <p:nvSpPr>
          <p:cNvPr id="334" name="Google Shape;334;p32"/>
          <p:cNvSpPr txBox="1"/>
          <p:nvPr/>
        </p:nvSpPr>
        <p:spPr>
          <a:xfrm rot="-2700000">
            <a:off x="2155471" y="2892576"/>
            <a:ext cx="1215941" cy="238436"/>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100">
                <a:solidFill>
                  <a:schemeClr val="lt1"/>
                </a:solidFill>
              </a:rPr>
              <a:t>Seller</a:t>
            </a:r>
            <a:endParaRPr b="1" sz="1100">
              <a:solidFill>
                <a:schemeClr val="lt1"/>
              </a:solidFill>
              <a:latin typeface="Arial"/>
              <a:ea typeface="Arial"/>
              <a:cs typeface="Arial"/>
              <a:sym typeface="Arial"/>
            </a:endParaRPr>
          </a:p>
        </p:txBody>
      </p:sp>
      <p:sp>
        <p:nvSpPr>
          <p:cNvPr id="335" name="Google Shape;335;p32"/>
          <p:cNvSpPr/>
          <p:nvPr/>
        </p:nvSpPr>
        <p:spPr>
          <a:xfrm>
            <a:off x="1184530" y="2924704"/>
            <a:ext cx="251100" cy="184133"/>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32"/>
          <p:cNvSpPr/>
          <p:nvPr/>
        </p:nvSpPr>
        <p:spPr>
          <a:xfrm>
            <a:off x="3224873" y="2294468"/>
            <a:ext cx="243000" cy="2430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7" name="Google Shape;337;p32"/>
          <p:cNvGrpSpPr/>
          <p:nvPr/>
        </p:nvGrpSpPr>
        <p:grpSpPr>
          <a:xfrm>
            <a:off x="264721" y="4082991"/>
            <a:ext cx="901358" cy="901358"/>
            <a:chOff x="331023" y="414040"/>
            <a:chExt cx="5704800" cy="5704800"/>
          </a:xfrm>
        </p:grpSpPr>
        <p:sp>
          <p:nvSpPr>
            <p:cNvPr id="338" name="Google Shape;338;p32"/>
            <p:cNvSpPr/>
            <p:nvPr/>
          </p:nvSpPr>
          <p:spPr>
            <a:xfrm>
              <a:off x="331023" y="414040"/>
              <a:ext cx="5704800" cy="57048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3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40" name="Google Shape;340;p32"/>
          <p:cNvSpPr/>
          <p:nvPr/>
        </p:nvSpPr>
        <p:spPr>
          <a:xfrm rot="-711236">
            <a:off x="5543100" y="25509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flipH="1" rot="711236">
            <a:off x="4258362"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4663525" y="2606981"/>
            <a:ext cx="1712700" cy="1230715"/>
            <a:chOff x="5796625" y="2541798"/>
            <a:chExt cx="1712700" cy="1230715"/>
          </a:xfrm>
        </p:grpSpPr>
        <p:sp>
          <p:nvSpPr>
            <p:cNvPr id="343" name="Google Shape;343;p32"/>
            <p:cNvSpPr/>
            <p:nvPr/>
          </p:nvSpPr>
          <p:spPr>
            <a:xfrm rot="-1789476">
              <a:off x="6572742" y="2571072"/>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nvSpPr>
          <p:spPr>
            <a:xfrm>
              <a:off x="6296613" y="2735584"/>
              <a:ext cx="696900" cy="276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4</a:t>
              </a:r>
              <a:endParaRPr b="1" sz="800">
                <a:solidFill>
                  <a:srgbClr val="5E5E5E"/>
                </a:solidFill>
                <a:latin typeface="Roboto"/>
                <a:ea typeface="Roboto"/>
                <a:cs typeface="Roboto"/>
                <a:sym typeface="Roboto"/>
              </a:endParaRPr>
            </a:p>
          </p:txBody>
        </p:sp>
        <p:sp>
          <p:nvSpPr>
            <p:cNvPr id="345" name="Google Shape;345;p32"/>
            <p:cNvSpPr/>
            <p:nvPr/>
          </p:nvSpPr>
          <p:spPr>
            <a:xfrm>
              <a:off x="5796625" y="3069013"/>
              <a:ext cx="1712700" cy="703500"/>
            </a:xfrm>
            <a:prstGeom prst="roundRect">
              <a:avLst>
                <a:gd fmla="val 448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32"/>
            <p:cNvSpPr txBox="1"/>
            <p:nvPr/>
          </p:nvSpPr>
          <p:spPr>
            <a:xfrm>
              <a:off x="5840875" y="3106213"/>
              <a:ext cx="1624200" cy="6246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Seller views the highest bid and accepts it.</a:t>
              </a:r>
              <a:endParaRPr sz="800">
                <a:solidFill>
                  <a:schemeClr val="lt1"/>
                </a:solidFill>
              </a:endParaRPr>
            </a:p>
          </p:txBody>
        </p:sp>
        <p:sp>
          <p:nvSpPr>
            <p:cNvPr id="347" name="Google Shape;347;p32"/>
            <p:cNvSpPr/>
            <p:nvPr/>
          </p:nvSpPr>
          <p:spPr>
            <a:xfrm>
              <a:off x="6607975" y="3004364"/>
              <a:ext cx="90000" cy="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2"/>
          <p:cNvSpPr/>
          <p:nvPr/>
        </p:nvSpPr>
        <p:spPr>
          <a:xfrm rot="-711236">
            <a:off x="2946263" y="25464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2"/>
          <p:cNvGrpSpPr/>
          <p:nvPr/>
        </p:nvGrpSpPr>
        <p:grpSpPr>
          <a:xfrm>
            <a:off x="3410450" y="1305809"/>
            <a:ext cx="1712700" cy="1246754"/>
            <a:chOff x="4409300" y="1219942"/>
            <a:chExt cx="1712700" cy="1246754"/>
          </a:xfrm>
        </p:grpSpPr>
        <p:sp>
          <p:nvSpPr>
            <p:cNvPr id="350" name="Google Shape;350;p32"/>
            <p:cNvSpPr/>
            <p:nvPr/>
          </p:nvSpPr>
          <p:spPr>
            <a:xfrm rot="-1789476">
              <a:off x="5185416" y="2276970"/>
              <a:ext cx="160451" cy="160451"/>
            </a:xfrm>
            <a:prstGeom prst="ellipse">
              <a:avLst/>
            </a:prstGeom>
            <a:solidFill>
              <a:schemeClr val="lt1"/>
            </a:solidFill>
            <a:ln cap="flat" cmpd="sng" w="381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txBox="1"/>
            <p:nvPr/>
          </p:nvSpPr>
          <p:spPr>
            <a:xfrm>
              <a:off x="4921731" y="1985297"/>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3</a:t>
              </a:r>
              <a:endParaRPr b="1" sz="800">
                <a:solidFill>
                  <a:srgbClr val="5E5E5E"/>
                </a:solidFill>
                <a:latin typeface="Roboto"/>
                <a:ea typeface="Roboto"/>
                <a:cs typeface="Roboto"/>
                <a:sym typeface="Roboto"/>
              </a:endParaRPr>
            </a:p>
          </p:txBody>
        </p:sp>
        <p:sp>
          <p:nvSpPr>
            <p:cNvPr id="352" name="Google Shape;352;p32"/>
            <p:cNvSpPr/>
            <p:nvPr/>
          </p:nvSpPr>
          <p:spPr>
            <a:xfrm>
              <a:off x="4409300"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3" name="Google Shape;353;p32"/>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nvSpPr>
          <p:spPr>
            <a:xfrm>
              <a:off x="4453550" y="1257142"/>
              <a:ext cx="1624200" cy="624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Bidders view land or auction details and put up a bid.</a:t>
              </a:r>
              <a:endParaRPr sz="800">
                <a:solidFill>
                  <a:schemeClr val="lt1"/>
                </a:solidFill>
              </a:endParaRPr>
            </a:p>
          </p:txBody>
        </p:sp>
      </p:grpSp>
      <p:sp>
        <p:nvSpPr>
          <p:cNvPr id="355" name="Google Shape;355;p32"/>
          <p:cNvSpPr/>
          <p:nvPr/>
        </p:nvSpPr>
        <p:spPr>
          <a:xfrm flipH="1" rot="711236">
            <a:off x="1685608"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rot="-711236">
            <a:off x="307408" y="2550938"/>
            <a:ext cx="1350909" cy="57662"/>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flipH="1" rot="711236">
            <a:off x="6897212" y="2550938"/>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2"/>
          <p:cNvGrpSpPr/>
          <p:nvPr/>
        </p:nvGrpSpPr>
        <p:grpSpPr>
          <a:xfrm>
            <a:off x="7302375" y="2606981"/>
            <a:ext cx="1712700" cy="1230715"/>
            <a:chOff x="5796625" y="2541798"/>
            <a:chExt cx="1712700" cy="1230715"/>
          </a:xfrm>
        </p:grpSpPr>
        <p:sp>
          <p:nvSpPr>
            <p:cNvPr id="359" name="Google Shape;359;p32"/>
            <p:cNvSpPr/>
            <p:nvPr/>
          </p:nvSpPr>
          <p:spPr>
            <a:xfrm rot="-1789476">
              <a:off x="6572742" y="2571072"/>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txBox="1"/>
            <p:nvPr/>
          </p:nvSpPr>
          <p:spPr>
            <a:xfrm>
              <a:off x="6296613" y="2735584"/>
              <a:ext cx="696900" cy="276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6</a:t>
              </a:r>
              <a:endParaRPr b="1" sz="800">
                <a:solidFill>
                  <a:srgbClr val="5E5E5E"/>
                </a:solidFill>
                <a:latin typeface="Roboto"/>
                <a:ea typeface="Roboto"/>
                <a:cs typeface="Roboto"/>
                <a:sym typeface="Roboto"/>
              </a:endParaRPr>
            </a:p>
          </p:txBody>
        </p:sp>
        <p:sp>
          <p:nvSpPr>
            <p:cNvPr id="361" name="Google Shape;361;p32"/>
            <p:cNvSpPr/>
            <p:nvPr/>
          </p:nvSpPr>
          <p:spPr>
            <a:xfrm>
              <a:off x="5796625" y="3069013"/>
              <a:ext cx="1712700" cy="703500"/>
            </a:xfrm>
            <a:prstGeom prst="roundRect">
              <a:avLst>
                <a:gd fmla="val 44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32"/>
            <p:cNvSpPr txBox="1"/>
            <p:nvPr/>
          </p:nvSpPr>
          <p:spPr>
            <a:xfrm>
              <a:off x="5840875" y="3106213"/>
              <a:ext cx="1624200" cy="624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If the bid is not accept within 30 days, the highest bidder has the option to terminate the auction.</a:t>
              </a:r>
              <a:endParaRPr sz="800">
                <a:solidFill>
                  <a:schemeClr val="lt1"/>
                </a:solidFill>
              </a:endParaRPr>
            </a:p>
          </p:txBody>
        </p:sp>
        <p:sp>
          <p:nvSpPr>
            <p:cNvPr id="363" name="Google Shape;363;p32"/>
            <p:cNvSpPr/>
            <p:nvPr/>
          </p:nvSpPr>
          <p:spPr>
            <a:xfrm>
              <a:off x="6607975" y="3004364"/>
              <a:ext cx="90000" cy="67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2"/>
          <p:cNvSpPr/>
          <p:nvPr/>
        </p:nvSpPr>
        <p:spPr>
          <a:xfrm rot="-711236">
            <a:off x="5585113" y="2546438"/>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2"/>
          <p:cNvGrpSpPr/>
          <p:nvPr/>
        </p:nvGrpSpPr>
        <p:grpSpPr>
          <a:xfrm>
            <a:off x="6049300" y="1305809"/>
            <a:ext cx="1712700" cy="1246754"/>
            <a:chOff x="4409300" y="1219942"/>
            <a:chExt cx="1712700" cy="1246754"/>
          </a:xfrm>
        </p:grpSpPr>
        <p:sp>
          <p:nvSpPr>
            <p:cNvPr id="366" name="Google Shape;366;p32"/>
            <p:cNvSpPr/>
            <p:nvPr/>
          </p:nvSpPr>
          <p:spPr>
            <a:xfrm rot="-1789476">
              <a:off x="5185416" y="2276970"/>
              <a:ext cx="160451" cy="160451"/>
            </a:xfrm>
            <a:prstGeom prst="ellipse">
              <a:avLst/>
            </a:prstGeom>
            <a:solidFill>
              <a:schemeClr val="lt1"/>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txBox="1"/>
            <p:nvPr/>
          </p:nvSpPr>
          <p:spPr>
            <a:xfrm>
              <a:off x="4921731" y="1985297"/>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5</a:t>
              </a:r>
              <a:endParaRPr b="1" sz="800">
                <a:solidFill>
                  <a:srgbClr val="5E5E5E"/>
                </a:solidFill>
                <a:latin typeface="Roboto"/>
                <a:ea typeface="Roboto"/>
                <a:cs typeface="Roboto"/>
                <a:sym typeface="Roboto"/>
              </a:endParaRPr>
            </a:p>
          </p:txBody>
        </p:sp>
        <p:sp>
          <p:nvSpPr>
            <p:cNvPr id="368" name="Google Shape;368;p32"/>
            <p:cNvSpPr/>
            <p:nvPr/>
          </p:nvSpPr>
          <p:spPr>
            <a:xfrm>
              <a:off x="4409300"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32"/>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4453550" y="1257142"/>
              <a:ext cx="1624200" cy="624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chemeClr val="lt1"/>
                  </a:solidFill>
                  <a:latin typeface="Roboto"/>
                  <a:ea typeface="Roboto"/>
                  <a:cs typeface="Roboto"/>
                  <a:sym typeface="Roboto"/>
                </a:rPr>
                <a:t>Seller gets the highest bid transferred to their account and ownership of land is transferred.</a:t>
              </a:r>
              <a:endParaRPr sz="800">
                <a:solidFill>
                  <a:schemeClr val="lt1"/>
                </a:solidFill>
              </a:endParaRPr>
            </a:p>
          </p:txBody>
        </p:sp>
      </p:grpSp>
      <p:grpSp>
        <p:nvGrpSpPr>
          <p:cNvPr id="371" name="Google Shape;371;p32"/>
          <p:cNvGrpSpPr/>
          <p:nvPr/>
        </p:nvGrpSpPr>
        <p:grpSpPr>
          <a:xfrm>
            <a:off x="2154038" y="2606981"/>
            <a:ext cx="1712700" cy="1230715"/>
            <a:chOff x="3021975" y="2541798"/>
            <a:chExt cx="1712700" cy="1230715"/>
          </a:xfrm>
        </p:grpSpPr>
        <p:sp>
          <p:nvSpPr>
            <p:cNvPr id="372" name="Google Shape;372;p32"/>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701C7F"/>
                  </a:solidFill>
                  <a:latin typeface="Roboto"/>
                  <a:ea typeface="Roboto"/>
                  <a:cs typeface="Roboto"/>
                  <a:sym typeface="Roboto"/>
                </a:rPr>
                <a:t>2</a:t>
              </a:r>
              <a:endParaRPr b="1" sz="800">
                <a:solidFill>
                  <a:srgbClr val="701C7F"/>
                </a:solidFill>
                <a:latin typeface="Roboto"/>
                <a:ea typeface="Roboto"/>
                <a:cs typeface="Roboto"/>
                <a:sym typeface="Roboto"/>
              </a:endParaRPr>
            </a:p>
          </p:txBody>
        </p:sp>
        <p:sp>
          <p:nvSpPr>
            <p:cNvPr id="373" name="Google Shape;373;p32"/>
            <p:cNvSpPr/>
            <p:nvPr/>
          </p:nvSpPr>
          <p:spPr>
            <a:xfrm rot="-1789476">
              <a:off x="3798091" y="2571072"/>
              <a:ext cx="160451" cy="160451"/>
            </a:xfrm>
            <a:prstGeom prst="ellipse">
              <a:avLst/>
            </a:prstGeom>
            <a:solidFill>
              <a:srgbClr val="FFFFFF"/>
            </a:solidFill>
            <a:ln cap="flat" cmpd="sng" w="38100">
              <a:solidFill>
                <a:srgbClr val="7878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Seller puts the land up for auction.</a:t>
              </a:r>
              <a:endParaRPr sz="800">
                <a:solidFill>
                  <a:srgbClr val="FFFFFF"/>
                </a:solidFill>
              </a:endParaRPr>
            </a:p>
          </p:txBody>
        </p:sp>
        <p:sp>
          <p:nvSpPr>
            <p:cNvPr id="375" name="Google Shape;375;p32"/>
            <p:cNvSpPr/>
            <p:nvPr/>
          </p:nvSpPr>
          <p:spPr>
            <a:xfrm>
              <a:off x="3021975" y="3069013"/>
              <a:ext cx="1712700" cy="703500"/>
            </a:xfrm>
            <a:prstGeom prst="roundRect">
              <a:avLst>
                <a:gd fmla="val 44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6" name="Google Shape;376;p32"/>
            <p:cNvSpPr/>
            <p:nvPr/>
          </p:nvSpPr>
          <p:spPr>
            <a:xfrm>
              <a:off x="3833325" y="3004364"/>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2"/>
          <p:cNvGrpSpPr/>
          <p:nvPr/>
        </p:nvGrpSpPr>
        <p:grpSpPr>
          <a:xfrm>
            <a:off x="867225" y="1305809"/>
            <a:ext cx="1712700" cy="1246754"/>
            <a:chOff x="1637475" y="1219942"/>
            <a:chExt cx="1712700" cy="1246754"/>
          </a:xfrm>
        </p:grpSpPr>
        <p:sp>
          <p:nvSpPr>
            <p:cNvPr id="378" name="Google Shape;378;p32"/>
            <p:cNvSpPr/>
            <p:nvPr/>
          </p:nvSpPr>
          <p:spPr>
            <a:xfrm>
              <a:off x="1637475"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32"/>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701C7F"/>
                  </a:solidFill>
                  <a:latin typeface="Roboto"/>
                  <a:ea typeface="Roboto"/>
                  <a:cs typeface="Roboto"/>
                  <a:sym typeface="Roboto"/>
                </a:rPr>
                <a:t>1</a:t>
              </a:r>
              <a:endParaRPr b="1" sz="800">
                <a:solidFill>
                  <a:srgbClr val="701C7F"/>
                </a:solidFill>
                <a:latin typeface="Roboto"/>
                <a:ea typeface="Roboto"/>
                <a:cs typeface="Roboto"/>
                <a:sym typeface="Roboto"/>
              </a:endParaRPr>
            </a:p>
          </p:txBody>
        </p:sp>
        <p:sp>
          <p:nvSpPr>
            <p:cNvPr id="380" name="Google Shape;380;p32"/>
            <p:cNvSpPr/>
            <p:nvPr/>
          </p:nvSpPr>
          <p:spPr>
            <a:xfrm rot="10800000">
              <a:off x="2448800"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txBox="1"/>
            <p:nvPr/>
          </p:nvSpPr>
          <p:spPr>
            <a:xfrm>
              <a:off x="1681725" y="124076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Manager registers land</a:t>
              </a:r>
              <a:endParaRPr sz="800">
                <a:solidFill>
                  <a:srgbClr val="FFFFFF"/>
                </a:solidFill>
              </a:endParaRPr>
            </a:p>
          </p:txBody>
        </p:sp>
        <p:sp>
          <p:nvSpPr>
            <p:cNvPr id="382" name="Google Shape;382;p32"/>
            <p:cNvSpPr/>
            <p:nvPr/>
          </p:nvSpPr>
          <p:spPr>
            <a:xfrm rot="-1789476">
              <a:off x="2410765" y="2276970"/>
              <a:ext cx="160451" cy="160451"/>
            </a:xfrm>
            <a:prstGeom prst="ellipse">
              <a:avLst/>
            </a:prstGeom>
            <a:solidFill>
              <a:srgbClr val="FFFFFF"/>
            </a:solidFill>
            <a:ln cap="flat" cmpd="sng" w="38100">
              <a:solidFill>
                <a:srgbClr val="6363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2"/>
          <p:cNvSpPr txBox="1"/>
          <p:nvPr/>
        </p:nvSpPr>
        <p:spPr>
          <a:xfrm>
            <a:off x="2198300" y="3213109"/>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sz="800">
                <a:solidFill>
                  <a:srgbClr val="FFFFFF"/>
                </a:solidFill>
                <a:latin typeface="Roboto"/>
                <a:ea typeface="Roboto"/>
                <a:cs typeface="Roboto"/>
                <a:sym typeface="Roboto"/>
              </a:rPr>
              <a:t>Seller Puts the land up for auction</a:t>
            </a:r>
            <a:endParaRPr sz="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3"/>
          <p:cNvPicPr preferRelativeResize="0"/>
          <p:nvPr/>
        </p:nvPicPr>
        <p:blipFill>
          <a:blip r:embed="rId3">
            <a:alphaModFix/>
          </a:blip>
          <a:stretch>
            <a:fillRect/>
          </a:stretch>
        </p:blipFill>
        <p:spPr>
          <a:xfrm>
            <a:off x="723157" y="211475"/>
            <a:ext cx="7697700" cy="472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nvSpPr>
        <p:spPr>
          <a:xfrm>
            <a:off x="318794" y="366186"/>
            <a:ext cx="4278900" cy="700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lt2"/>
                </a:solidFill>
              </a:rPr>
              <a:t>Demo Video</a:t>
            </a:r>
            <a:endParaRPr sz="4100">
              <a:solidFill>
                <a:schemeClr val="accent2"/>
              </a:solidFill>
              <a:latin typeface="Arial"/>
              <a:ea typeface="Arial"/>
              <a:cs typeface="Arial"/>
              <a:sym typeface="Arial"/>
            </a:endParaRPr>
          </a:p>
        </p:txBody>
      </p:sp>
      <p:pic>
        <p:nvPicPr>
          <p:cNvPr descr="Land registry refers to registering and changing ownership of land which is done through the exchange of documents and performing transactions. Multiple entities might be involved in the process and the registry process goes through multiple intermediaries each of which act on mutual trust. There is generally a central authority involved that overlooks the transactions, ensures legal ownership, manages and stores relevant documents. We propose to bring this process to a distributed ledger to introduce trust and transparency in the process. Specifically, we design smart contracts for the advertisement of land by the owner, request by a prospective buyer to view the details of the land, confirmation of registration by the buyer, and the exchange of ownership." id="394" name="Google Shape;394;p34" title="DLaRS IBC Demo">
            <a:hlinkClick r:id="rId3"/>
          </p:cNvPr>
          <p:cNvPicPr preferRelativeResize="0"/>
          <p:nvPr/>
        </p:nvPicPr>
        <p:blipFill>
          <a:blip r:embed="rId4">
            <a:alphaModFix/>
          </a:blip>
          <a:stretch>
            <a:fillRect/>
          </a:stretch>
        </p:blipFill>
        <p:spPr>
          <a:xfrm>
            <a:off x="152400" y="1218786"/>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nvSpPr>
        <p:spPr>
          <a:xfrm>
            <a:off x="859306" y="4269422"/>
            <a:ext cx="16149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Aman Aggarwal</a:t>
            </a:r>
            <a:endParaRPr sz="400"/>
          </a:p>
        </p:txBody>
      </p:sp>
      <p:sp>
        <p:nvSpPr>
          <p:cNvPr id="400" name="Google Shape;400;p35"/>
          <p:cNvSpPr txBox="1"/>
          <p:nvPr/>
        </p:nvSpPr>
        <p:spPr>
          <a:xfrm>
            <a:off x="859306" y="44316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2018327</a:t>
            </a:r>
            <a:endParaRPr sz="400"/>
          </a:p>
        </p:txBody>
      </p:sp>
      <p:sp>
        <p:nvSpPr>
          <p:cNvPr id="401" name="Google Shape;401;p35"/>
          <p:cNvSpPr txBox="1"/>
          <p:nvPr/>
        </p:nvSpPr>
        <p:spPr>
          <a:xfrm>
            <a:off x="3534601" y="4269425"/>
            <a:ext cx="17967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Prasham Narayan</a:t>
            </a:r>
            <a:endParaRPr sz="400"/>
          </a:p>
        </p:txBody>
      </p:sp>
      <p:sp>
        <p:nvSpPr>
          <p:cNvPr id="402" name="Google Shape;402;p35"/>
          <p:cNvSpPr txBox="1"/>
          <p:nvPr/>
        </p:nvSpPr>
        <p:spPr>
          <a:xfrm>
            <a:off x="3534593" y="44316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2018359</a:t>
            </a:r>
            <a:endParaRPr sz="400"/>
          </a:p>
        </p:txBody>
      </p:sp>
      <p:sp>
        <p:nvSpPr>
          <p:cNvPr id="403" name="Google Shape;403;p35"/>
          <p:cNvSpPr txBox="1"/>
          <p:nvPr/>
        </p:nvSpPr>
        <p:spPr>
          <a:xfrm>
            <a:off x="6209983" y="4283822"/>
            <a:ext cx="1614900" cy="183600"/>
          </a:xfrm>
          <a:prstGeom prst="rect">
            <a:avLst/>
          </a:prstGeom>
          <a:noFill/>
          <a:ln>
            <a:noFill/>
          </a:ln>
        </p:spPr>
        <p:txBody>
          <a:bodyPr anchorCtr="0" anchor="t" bIns="14275" lIns="0" spcFirstLastPara="1" rIns="0" wrap="square" tIns="14275">
            <a:noAutofit/>
          </a:bodyPr>
          <a:lstStyle/>
          <a:p>
            <a:pPr indent="0" lvl="0" marL="0" marR="0" rtl="0" algn="l">
              <a:lnSpc>
                <a:spcPct val="70000"/>
              </a:lnSpc>
              <a:spcBef>
                <a:spcPts val="0"/>
              </a:spcBef>
              <a:spcAft>
                <a:spcPts val="0"/>
              </a:spcAft>
              <a:buNone/>
            </a:pPr>
            <a:r>
              <a:rPr b="1" lang="en-US">
                <a:solidFill>
                  <a:srgbClr val="FFFFFF"/>
                </a:solidFill>
                <a:latin typeface="Montserrat"/>
                <a:ea typeface="Montserrat"/>
                <a:cs typeface="Montserrat"/>
                <a:sym typeface="Montserrat"/>
              </a:rPr>
              <a:t>Saad Ahmad</a:t>
            </a:r>
            <a:endParaRPr sz="400"/>
          </a:p>
        </p:txBody>
      </p:sp>
      <p:sp>
        <p:nvSpPr>
          <p:cNvPr id="404" name="Google Shape;404;p35"/>
          <p:cNvSpPr txBox="1"/>
          <p:nvPr/>
        </p:nvSpPr>
        <p:spPr>
          <a:xfrm>
            <a:off x="6209983" y="4446043"/>
            <a:ext cx="1435800" cy="201900"/>
          </a:xfrm>
          <a:prstGeom prst="rect">
            <a:avLst/>
          </a:prstGeom>
          <a:noFill/>
          <a:ln>
            <a:noFill/>
          </a:ln>
        </p:spPr>
        <p:txBody>
          <a:bodyPr anchorCtr="0" anchor="t" bIns="14275" lIns="0" spcFirstLastPara="1" rIns="0" wrap="square" tIns="1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2018409</a:t>
            </a:r>
            <a:endParaRPr sz="400"/>
          </a:p>
        </p:txBody>
      </p:sp>
      <p:sp>
        <p:nvSpPr>
          <p:cNvPr id="405" name="Google Shape;405;p35"/>
          <p:cNvSpPr txBox="1"/>
          <p:nvPr/>
        </p:nvSpPr>
        <p:spPr>
          <a:xfrm>
            <a:off x="439133" y="937825"/>
            <a:ext cx="2906400" cy="358800"/>
          </a:xfrm>
          <a:prstGeom prst="rect">
            <a:avLst/>
          </a:prstGeom>
          <a:noFill/>
          <a:ln>
            <a:noFill/>
          </a:ln>
        </p:spPr>
        <p:txBody>
          <a:bodyPr anchorCtr="0" anchor="t" bIns="14275" lIns="0" spcFirstLastPara="1" rIns="0" wrap="square" tIns="14275">
            <a:noAutofit/>
          </a:bodyPr>
          <a:lstStyle/>
          <a:p>
            <a:pPr indent="0" lvl="0" marL="0" marR="0" rtl="0" algn="l">
              <a:lnSpc>
                <a:spcPct val="80000"/>
              </a:lnSpc>
              <a:spcBef>
                <a:spcPts val="0"/>
              </a:spcBef>
              <a:spcAft>
                <a:spcPts val="0"/>
              </a:spcAft>
              <a:buClr>
                <a:schemeClr val="accent2"/>
              </a:buClr>
              <a:buSzPts val="3600"/>
              <a:buFont typeface="Montserrat"/>
              <a:buNone/>
            </a:pPr>
            <a:r>
              <a:rPr lang="en-US" sz="3600">
                <a:solidFill>
                  <a:schemeClr val="accent2"/>
                </a:solidFill>
                <a:latin typeface="Montserrat"/>
                <a:ea typeface="Montserrat"/>
                <a:cs typeface="Montserrat"/>
                <a:sym typeface="Montserrat"/>
              </a:rPr>
              <a:t>OUR </a:t>
            </a:r>
            <a:r>
              <a:rPr b="1" lang="en-US" sz="3600">
                <a:solidFill>
                  <a:schemeClr val="accent2"/>
                </a:solidFill>
                <a:latin typeface="Montserrat"/>
                <a:ea typeface="Montserrat"/>
                <a:cs typeface="Montserrat"/>
                <a:sym typeface="Montserrat"/>
              </a:rPr>
              <a:t>TEAM</a:t>
            </a:r>
            <a:endParaRPr sz="400"/>
          </a:p>
        </p:txBody>
      </p:sp>
      <p:pic>
        <p:nvPicPr>
          <p:cNvPr id="406" name="Google Shape;406;p35"/>
          <p:cNvPicPr preferRelativeResize="0"/>
          <p:nvPr/>
        </p:nvPicPr>
        <p:blipFill rotWithShape="1">
          <a:blip r:embed="rId3">
            <a:alphaModFix/>
          </a:blip>
          <a:srcRect b="0" l="0" r="0" t="0"/>
          <a:stretch/>
        </p:blipFill>
        <p:spPr>
          <a:xfrm>
            <a:off x="6209900" y="1868275"/>
            <a:ext cx="1971000" cy="2224525"/>
          </a:xfrm>
          <a:prstGeom prst="rect">
            <a:avLst/>
          </a:prstGeom>
          <a:noFill/>
          <a:ln>
            <a:noFill/>
          </a:ln>
        </p:spPr>
      </p:pic>
      <p:sp>
        <p:nvSpPr>
          <p:cNvPr id="407" name="Google Shape;407;p35"/>
          <p:cNvSpPr/>
          <p:nvPr/>
        </p:nvSpPr>
        <p:spPr>
          <a:xfrm>
            <a:off x="6209894" y="3936073"/>
            <a:ext cx="19710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pic>
        <p:nvPicPr>
          <p:cNvPr id="408" name="Google Shape;408;p35"/>
          <p:cNvPicPr preferRelativeResize="0"/>
          <p:nvPr/>
        </p:nvPicPr>
        <p:blipFill>
          <a:blip r:embed="rId4">
            <a:alphaModFix/>
          </a:blip>
          <a:stretch>
            <a:fillRect/>
          </a:stretch>
        </p:blipFill>
        <p:spPr>
          <a:xfrm>
            <a:off x="859300" y="1868300"/>
            <a:ext cx="1971000" cy="2224500"/>
          </a:xfrm>
          <a:prstGeom prst="rect">
            <a:avLst/>
          </a:prstGeom>
          <a:noFill/>
          <a:ln>
            <a:noFill/>
          </a:ln>
        </p:spPr>
      </p:pic>
      <p:pic>
        <p:nvPicPr>
          <p:cNvPr id="409" name="Google Shape;409;p35"/>
          <p:cNvPicPr preferRelativeResize="0"/>
          <p:nvPr/>
        </p:nvPicPr>
        <p:blipFill rotWithShape="1">
          <a:blip r:embed="rId5">
            <a:alphaModFix/>
          </a:blip>
          <a:srcRect b="22796" l="31435" r="31025" t="9759"/>
          <a:stretch/>
        </p:blipFill>
        <p:spPr>
          <a:xfrm>
            <a:off x="3460575" y="1783475"/>
            <a:ext cx="1922724" cy="2309325"/>
          </a:xfrm>
          <a:prstGeom prst="rect">
            <a:avLst/>
          </a:prstGeom>
          <a:noFill/>
          <a:ln>
            <a:noFill/>
          </a:ln>
        </p:spPr>
      </p:pic>
      <p:sp>
        <p:nvSpPr>
          <p:cNvPr id="410" name="Google Shape;410;p35"/>
          <p:cNvSpPr/>
          <p:nvPr/>
        </p:nvSpPr>
        <p:spPr>
          <a:xfrm>
            <a:off x="859306" y="3921673"/>
            <a:ext cx="19710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411" name="Google Shape;411;p35"/>
          <p:cNvSpPr/>
          <p:nvPr/>
        </p:nvSpPr>
        <p:spPr>
          <a:xfrm>
            <a:off x="3460575" y="3921675"/>
            <a:ext cx="1922700" cy="171000"/>
          </a:xfrm>
          <a:prstGeom prst="rect">
            <a:avLst/>
          </a:prstGeom>
          <a:solidFill>
            <a:schemeClr val="accent2">
              <a:alpha val="84710"/>
            </a:schemeClr>
          </a:solidFill>
          <a:ln>
            <a:noFill/>
          </a:ln>
        </p:spPr>
        <p:txBody>
          <a:bodyPr anchorCtr="0" anchor="ctr" bIns="14275" lIns="28575" spcFirstLastPara="1" rIns="28575" wrap="square" tIns="1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idx="1" type="body"/>
          </p:nvPr>
        </p:nvSpPr>
        <p:spPr>
          <a:xfrm>
            <a:off x="0" y="4068311"/>
            <a:ext cx="9144000" cy="432047"/>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nvSpPr>
        <p:spPr>
          <a:xfrm>
            <a:off x="318794" y="366186"/>
            <a:ext cx="4279013" cy="70019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4100">
                <a:solidFill>
                  <a:schemeClr val="lt2"/>
                </a:solidFill>
              </a:rPr>
              <a:t>Contents</a:t>
            </a:r>
            <a:endParaRPr sz="4100">
              <a:solidFill>
                <a:schemeClr val="accent2"/>
              </a:solidFill>
              <a:latin typeface="Arial"/>
              <a:ea typeface="Arial"/>
              <a:cs typeface="Arial"/>
              <a:sym typeface="Arial"/>
            </a:endParaRPr>
          </a:p>
        </p:txBody>
      </p:sp>
      <p:grpSp>
        <p:nvGrpSpPr>
          <p:cNvPr id="97" name="Google Shape;97;p20"/>
          <p:cNvGrpSpPr/>
          <p:nvPr/>
        </p:nvGrpSpPr>
        <p:grpSpPr>
          <a:xfrm>
            <a:off x="252306" y="1314046"/>
            <a:ext cx="4345501" cy="623247"/>
            <a:chOff x="4745820" y="1482096"/>
            <a:chExt cx="5794001" cy="830996"/>
          </a:xfrm>
        </p:grpSpPr>
        <p:grpSp>
          <p:nvGrpSpPr>
            <p:cNvPr id="98" name="Google Shape;98;p20"/>
            <p:cNvGrpSpPr/>
            <p:nvPr/>
          </p:nvGrpSpPr>
          <p:grpSpPr>
            <a:xfrm>
              <a:off x="6032129" y="1482096"/>
              <a:ext cx="4507692" cy="830996"/>
              <a:chOff x="6557475" y="1411926"/>
              <a:chExt cx="4507692" cy="830996"/>
            </a:xfrm>
          </p:grpSpPr>
          <p:sp>
            <p:nvSpPr>
              <p:cNvPr id="99" name="Google Shape;99;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What inspired us to create DLaRS</a:t>
                </a:r>
                <a:endParaRPr sz="900">
                  <a:solidFill>
                    <a:schemeClr val="lt1"/>
                  </a:solidFill>
                  <a:latin typeface="Arial"/>
                  <a:ea typeface="Arial"/>
                  <a:cs typeface="Arial"/>
                  <a:sym typeface="Arial"/>
                </a:endParaRPr>
              </a:p>
            </p:txBody>
          </p:sp>
          <p:sp>
            <p:nvSpPr>
              <p:cNvPr id="100" name="Google Shape;100;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Motivation and Idea</a:t>
                </a:r>
                <a:endParaRPr b="1" sz="1400">
                  <a:solidFill>
                    <a:schemeClr val="lt1"/>
                  </a:solidFill>
                  <a:latin typeface="Arial"/>
                  <a:ea typeface="Arial"/>
                  <a:cs typeface="Arial"/>
                  <a:sym typeface="Arial"/>
                </a:endParaRPr>
              </a:p>
            </p:txBody>
          </p:sp>
        </p:grpSp>
        <p:grpSp>
          <p:nvGrpSpPr>
            <p:cNvPr id="101" name="Google Shape;101;p20"/>
            <p:cNvGrpSpPr/>
            <p:nvPr/>
          </p:nvGrpSpPr>
          <p:grpSpPr>
            <a:xfrm>
              <a:off x="4745820" y="1491808"/>
              <a:ext cx="958096" cy="780795"/>
              <a:chOff x="5324331" y="1449052"/>
              <a:chExt cx="958096" cy="780795"/>
            </a:xfrm>
          </p:grpSpPr>
          <p:sp>
            <p:nvSpPr>
              <p:cNvPr id="102" name="Google Shape;102;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3" name="Google Shape;103;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01</a:t>
                </a:r>
                <a:endParaRPr b="1" sz="2700">
                  <a:solidFill>
                    <a:schemeClr val="accent1"/>
                  </a:solidFill>
                  <a:latin typeface="Arial"/>
                  <a:ea typeface="Arial"/>
                  <a:cs typeface="Arial"/>
                  <a:sym typeface="Arial"/>
                </a:endParaRPr>
              </a:p>
            </p:txBody>
          </p:sp>
        </p:grpSp>
      </p:grpSp>
      <p:grpSp>
        <p:nvGrpSpPr>
          <p:cNvPr id="104" name="Google Shape;104;p20"/>
          <p:cNvGrpSpPr/>
          <p:nvPr/>
        </p:nvGrpSpPr>
        <p:grpSpPr>
          <a:xfrm>
            <a:off x="252306" y="2157690"/>
            <a:ext cx="4345501" cy="623247"/>
            <a:chOff x="4745820" y="1482096"/>
            <a:chExt cx="5794001" cy="830996"/>
          </a:xfrm>
        </p:grpSpPr>
        <p:grpSp>
          <p:nvGrpSpPr>
            <p:cNvPr id="105" name="Google Shape;105;p20"/>
            <p:cNvGrpSpPr/>
            <p:nvPr/>
          </p:nvGrpSpPr>
          <p:grpSpPr>
            <a:xfrm>
              <a:off x="6032129" y="1482096"/>
              <a:ext cx="4507692" cy="830996"/>
              <a:chOff x="6557475" y="1411926"/>
              <a:chExt cx="4507692" cy="830996"/>
            </a:xfrm>
          </p:grpSpPr>
          <p:sp>
            <p:nvSpPr>
              <p:cNvPr id="106" name="Google Shape;106;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Highlights the technologies used to compile, test and deploy</a:t>
                </a:r>
                <a:endParaRPr sz="900">
                  <a:solidFill>
                    <a:schemeClr val="lt1"/>
                  </a:solidFill>
                  <a:latin typeface="Arial"/>
                  <a:ea typeface="Arial"/>
                  <a:cs typeface="Arial"/>
                  <a:sym typeface="Arial"/>
                </a:endParaRPr>
              </a:p>
            </p:txBody>
          </p:sp>
          <p:sp>
            <p:nvSpPr>
              <p:cNvPr id="107" name="Google Shape;107;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Technology Used</a:t>
                </a:r>
                <a:endParaRPr b="1" sz="1400">
                  <a:solidFill>
                    <a:schemeClr val="lt1"/>
                  </a:solidFill>
                  <a:latin typeface="Arial"/>
                  <a:ea typeface="Arial"/>
                  <a:cs typeface="Arial"/>
                  <a:sym typeface="Arial"/>
                </a:endParaRPr>
              </a:p>
            </p:txBody>
          </p:sp>
        </p:grpSp>
        <p:grpSp>
          <p:nvGrpSpPr>
            <p:cNvPr id="108" name="Google Shape;108;p20"/>
            <p:cNvGrpSpPr/>
            <p:nvPr/>
          </p:nvGrpSpPr>
          <p:grpSpPr>
            <a:xfrm>
              <a:off x="4745820" y="1491808"/>
              <a:ext cx="958096" cy="780795"/>
              <a:chOff x="5324331" y="1449052"/>
              <a:chExt cx="958096" cy="780795"/>
            </a:xfrm>
          </p:grpSpPr>
          <p:sp>
            <p:nvSpPr>
              <p:cNvPr id="109" name="Google Shape;109;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0" name="Google Shape;110;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02</a:t>
                </a:r>
                <a:endParaRPr b="1" sz="2700">
                  <a:solidFill>
                    <a:schemeClr val="accent1"/>
                  </a:solidFill>
                  <a:latin typeface="Arial"/>
                  <a:ea typeface="Arial"/>
                  <a:cs typeface="Arial"/>
                  <a:sym typeface="Arial"/>
                </a:endParaRPr>
              </a:p>
            </p:txBody>
          </p:sp>
        </p:grpSp>
      </p:grpSp>
      <p:grpSp>
        <p:nvGrpSpPr>
          <p:cNvPr id="111" name="Google Shape;111;p20"/>
          <p:cNvGrpSpPr/>
          <p:nvPr/>
        </p:nvGrpSpPr>
        <p:grpSpPr>
          <a:xfrm>
            <a:off x="252306" y="3001333"/>
            <a:ext cx="4345501" cy="623247"/>
            <a:chOff x="4745820" y="1482096"/>
            <a:chExt cx="5794001" cy="830996"/>
          </a:xfrm>
        </p:grpSpPr>
        <p:grpSp>
          <p:nvGrpSpPr>
            <p:cNvPr id="112" name="Google Shape;112;p20"/>
            <p:cNvGrpSpPr/>
            <p:nvPr/>
          </p:nvGrpSpPr>
          <p:grpSpPr>
            <a:xfrm>
              <a:off x="6032129" y="1482096"/>
              <a:ext cx="4507692" cy="830996"/>
              <a:chOff x="6557475" y="1411926"/>
              <a:chExt cx="4507692" cy="830996"/>
            </a:xfrm>
          </p:grpSpPr>
          <p:sp>
            <p:nvSpPr>
              <p:cNvPr id="113" name="Google Shape;113;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Brief</a:t>
                </a:r>
                <a:r>
                  <a:rPr lang="en-US" sz="900">
                    <a:solidFill>
                      <a:schemeClr val="lt1"/>
                    </a:solidFill>
                  </a:rPr>
                  <a:t> system design and an infographic to detail it</a:t>
                </a:r>
                <a:endParaRPr sz="900">
                  <a:solidFill>
                    <a:schemeClr val="lt1"/>
                  </a:solidFill>
                  <a:latin typeface="Arial"/>
                  <a:ea typeface="Arial"/>
                  <a:cs typeface="Arial"/>
                  <a:sym typeface="Arial"/>
                </a:endParaRPr>
              </a:p>
            </p:txBody>
          </p:sp>
          <p:sp>
            <p:nvSpPr>
              <p:cNvPr id="114" name="Google Shape;114;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System Design</a:t>
                </a:r>
                <a:endParaRPr b="1" sz="1400">
                  <a:solidFill>
                    <a:schemeClr val="lt1"/>
                  </a:solidFill>
                  <a:latin typeface="Arial"/>
                  <a:ea typeface="Arial"/>
                  <a:cs typeface="Arial"/>
                  <a:sym typeface="Arial"/>
                </a:endParaRPr>
              </a:p>
            </p:txBody>
          </p:sp>
        </p:grpSp>
        <p:grpSp>
          <p:nvGrpSpPr>
            <p:cNvPr id="115" name="Google Shape;115;p20"/>
            <p:cNvGrpSpPr/>
            <p:nvPr/>
          </p:nvGrpSpPr>
          <p:grpSpPr>
            <a:xfrm>
              <a:off x="4745820" y="1491808"/>
              <a:ext cx="958096" cy="780795"/>
              <a:chOff x="5324331" y="1449052"/>
              <a:chExt cx="958096" cy="780795"/>
            </a:xfrm>
          </p:grpSpPr>
          <p:sp>
            <p:nvSpPr>
              <p:cNvPr id="116" name="Google Shape;116;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 name="Google Shape;117;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03</a:t>
                </a:r>
                <a:endParaRPr b="1" sz="2700">
                  <a:solidFill>
                    <a:schemeClr val="accent1"/>
                  </a:solidFill>
                  <a:latin typeface="Arial"/>
                  <a:ea typeface="Arial"/>
                  <a:cs typeface="Arial"/>
                  <a:sym typeface="Arial"/>
                </a:endParaRPr>
              </a:p>
            </p:txBody>
          </p:sp>
        </p:grpSp>
      </p:grpSp>
      <p:grpSp>
        <p:nvGrpSpPr>
          <p:cNvPr id="118" name="Google Shape;118;p20"/>
          <p:cNvGrpSpPr/>
          <p:nvPr/>
        </p:nvGrpSpPr>
        <p:grpSpPr>
          <a:xfrm>
            <a:off x="252306" y="3844977"/>
            <a:ext cx="4345501" cy="623247"/>
            <a:chOff x="4745820" y="1482096"/>
            <a:chExt cx="5794001" cy="830996"/>
          </a:xfrm>
        </p:grpSpPr>
        <p:grpSp>
          <p:nvGrpSpPr>
            <p:cNvPr id="119" name="Google Shape;119;p20"/>
            <p:cNvGrpSpPr/>
            <p:nvPr/>
          </p:nvGrpSpPr>
          <p:grpSpPr>
            <a:xfrm>
              <a:off x="6032129" y="1482096"/>
              <a:ext cx="4507692" cy="830996"/>
              <a:chOff x="6557475" y="1411926"/>
              <a:chExt cx="4507692" cy="830996"/>
            </a:xfrm>
          </p:grpSpPr>
          <p:sp>
            <p:nvSpPr>
              <p:cNvPr id="120" name="Google Shape;120;p20"/>
              <p:cNvSpPr txBox="1"/>
              <p:nvPr/>
            </p:nvSpPr>
            <p:spPr>
              <a:xfrm>
                <a:off x="6557475" y="1750479"/>
                <a:ext cx="450769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rPr>
                  <a:t>How we implemented the contract</a:t>
                </a:r>
                <a:endParaRPr sz="900">
                  <a:solidFill>
                    <a:schemeClr val="lt1"/>
                  </a:solidFill>
                  <a:latin typeface="Arial"/>
                  <a:ea typeface="Arial"/>
                  <a:cs typeface="Arial"/>
                  <a:sym typeface="Arial"/>
                </a:endParaRPr>
              </a:p>
            </p:txBody>
          </p:sp>
          <p:sp>
            <p:nvSpPr>
              <p:cNvPr id="121" name="Google Shape;121;p20"/>
              <p:cNvSpPr txBox="1"/>
              <p:nvPr/>
            </p:nvSpPr>
            <p:spPr>
              <a:xfrm>
                <a:off x="6557475" y="1411926"/>
                <a:ext cx="4507692" cy="410369"/>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a:solidFill>
                      <a:schemeClr val="lt1"/>
                    </a:solidFill>
                  </a:rPr>
                  <a:t>Implementation Details</a:t>
                </a:r>
                <a:endParaRPr b="1" sz="1400">
                  <a:solidFill>
                    <a:schemeClr val="lt1"/>
                  </a:solidFill>
                  <a:latin typeface="Arial"/>
                  <a:ea typeface="Arial"/>
                  <a:cs typeface="Arial"/>
                  <a:sym typeface="Arial"/>
                </a:endParaRPr>
              </a:p>
            </p:txBody>
          </p:sp>
        </p:grpSp>
        <p:grpSp>
          <p:nvGrpSpPr>
            <p:cNvPr id="122" name="Google Shape;122;p20"/>
            <p:cNvGrpSpPr/>
            <p:nvPr/>
          </p:nvGrpSpPr>
          <p:grpSpPr>
            <a:xfrm>
              <a:off x="4745820" y="1491808"/>
              <a:ext cx="958096" cy="780795"/>
              <a:chOff x="5324331" y="1449052"/>
              <a:chExt cx="958096" cy="780795"/>
            </a:xfrm>
          </p:grpSpPr>
          <p:sp>
            <p:nvSpPr>
              <p:cNvPr id="123" name="Google Shape;123;p20"/>
              <p:cNvSpPr/>
              <p:nvPr/>
            </p:nvSpPr>
            <p:spPr>
              <a:xfrm>
                <a:off x="5412981" y="1449052"/>
                <a:ext cx="780795" cy="78079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4" name="Google Shape;124;p20"/>
              <p:cNvSpPr txBox="1"/>
              <p:nvPr/>
            </p:nvSpPr>
            <p:spPr>
              <a:xfrm>
                <a:off x="5324331" y="1516285"/>
                <a:ext cx="958096" cy="677108"/>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2700">
                    <a:solidFill>
                      <a:schemeClr val="accent1"/>
                    </a:solidFill>
                    <a:latin typeface="Arial"/>
                    <a:ea typeface="Arial"/>
                    <a:cs typeface="Arial"/>
                    <a:sym typeface="Arial"/>
                  </a:rPr>
                  <a:t>04</a:t>
                </a:r>
                <a:endParaRPr b="1" sz="2700">
                  <a:solidFill>
                    <a:schemeClr val="accent1"/>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idx="1" type="body"/>
          </p:nvPr>
        </p:nvSpPr>
        <p:spPr>
          <a:xfrm>
            <a:off x="4464900" y="2050050"/>
            <a:ext cx="4679100" cy="104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2"/>
              </a:buClr>
              <a:buSzPts val="4100"/>
              <a:buNone/>
            </a:pPr>
            <a:r>
              <a:rPr lang="en-US"/>
              <a:t>Motivation </a:t>
            </a:r>
            <a:endParaRPr/>
          </a:p>
          <a:p>
            <a:pPr indent="0" lvl="0" marL="0" rtl="0" algn="l">
              <a:lnSpc>
                <a:spcPct val="90000"/>
              </a:lnSpc>
              <a:spcBef>
                <a:spcPts val="0"/>
              </a:spcBef>
              <a:spcAft>
                <a:spcPts val="0"/>
              </a:spcAft>
              <a:buClr>
                <a:schemeClr val="lt2"/>
              </a:buClr>
              <a:buSzPts val="4100"/>
              <a:buNone/>
            </a:pPr>
            <a:r>
              <a:rPr lang="en-US"/>
              <a:t>&amp; Idea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2"/>
          <p:cNvGrpSpPr/>
          <p:nvPr/>
        </p:nvGrpSpPr>
        <p:grpSpPr>
          <a:xfrm rot="-1800000">
            <a:off x="4853741" y="1051154"/>
            <a:ext cx="484748" cy="484748"/>
            <a:chOff x="331023" y="414040"/>
            <a:chExt cx="5704886" cy="5704886"/>
          </a:xfrm>
        </p:grpSpPr>
        <p:sp>
          <p:nvSpPr>
            <p:cNvPr id="135" name="Google Shape;135;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6" name="Google Shape;136;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37" name="Google Shape;137;p22"/>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Motivation</a:t>
            </a:r>
            <a:endParaRPr/>
          </a:p>
        </p:txBody>
      </p:sp>
      <p:pic>
        <p:nvPicPr>
          <p:cNvPr descr="E:\002-KIMS BUSINESS\000-B-KIMS-소스 분류-2014\02-OBJECTS-모컴-액션-이미지\05-모니터\01-imac-kims수정-모니터.png" id="138" name="Google Shape;138;p22"/>
          <p:cNvPicPr preferRelativeResize="0"/>
          <p:nvPr/>
        </p:nvPicPr>
        <p:blipFill rotWithShape="1">
          <a:blip r:embed="rId3">
            <a:alphaModFix/>
          </a:blip>
          <a:srcRect b="0" l="0" r="0" t="0"/>
          <a:stretch/>
        </p:blipFill>
        <p:spPr>
          <a:xfrm flipH="1">
            <a:off x="722214" y="1532448"/>
            <a:ext cx="3166181" cy="3002283"/>
          </a:xfrm>
          <a:prstGeom prst="rect">
            <a:avLst/>
          </a:prstGeom>
          <a:noFill/>
          <a:ln>
            <a:noFill/>
          </a:ln>
        </p:spPr>
      </p:pic>
      <p:sp>
        <p:nvSpPr>
          <p:cNvPr id="139" name="Google Shape;139;p22"/>
          <p:cNvSpPr/>
          <p:nvPr/>
        </p:nvSpPr>
        <p:spPr>
          <a:xfrm flipH="1">
            <a:off x="863179" y="1670542"/>
            <a:ext cx="2884250" cy="1923063"/>
          </a:xfrm>
          <a:custGeom>
            <a:rect b="b" l="l" r="r" t="t"/>
            <a:pathLst>
              <a:path extrusionOk="0" h="2693277" w="3083017">
                <a:moveTo>
                  <a:pt x="105249" y="709031"/>
                </a:moveTo>
                <a:lnTo>
                  <a:pt x="3083017" y="0"/>
                </a:lnTo>
                <a:lnTo>
                  <a:pt x="2921936" y="2693277"/>
                </a:lnTo>
                <a:lnTo>
                  <a:pt x="0" y="2574070"/>
                </a:lnTo>
                <a:lnTo>
                  <a:pt x="105249" y="709031"/>
                </a:lnTo>
                <a:close/>
              </a:path>
            </a:pathLst>
          </a:custGeom>
          <a:solidFill>
            <a:srgbClr val="787878"/>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7F7F7F"/>
              </a:buClr>
              <a:buSzPts val="1600"/>
              <a:buFont typeface="Arial"/>
              <a:buNone/>
            </a:pPr>
            <a:r>
              <a:t/>
            </a:r>
            <a:endParaRPr sz="1600">
              <a:solidFill>
                <a:srgbClr val="7F7F7F"/>
              </a:solidFill>
              <a:latin typeface="Arial"/>
              <a:ea typeface="Arial"/>
              <a:cs typeface="Arial"/>
              <a:sym typeface="Arial"/>
            </a:endParaRPr>
          </a:p>
        </p:txBody>
      </p:sp>
      <p:sp>
        <p:nvSpPr>
          <p:cNvPr id="140" name="Google Shape;140;p22"/>
          <p:cNvSpPr/>
          <p:nvPr/>
        </p:nvSpPr>
        <p:spPr>
          <a:xfrm>
            <a:off x="862878" y="1669821"/>
            <a:ext cx="1247516" cy="1925684"/>
          </a:xfrm>
          <a:custGeom>
            <a:rect b="b" l="l" r="r" t="t"/>
            <a:pathLst>
              <a:path extrusionOk="0" h="2631882" w="1550504">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rgbClr val="18181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 name="Google Shape;141;p22"/>
          <p:cNvSpPr/>
          <p:nvPr/>
        </p:nvSpPr>
        <p:spPr>
          <a:xfrm>
            <a:off x="1950522" y="1681913"/>
            <a:ext cx="3145593" cy="1301975"/>
          </a:xfrm>
          <a:custGeom>
            <a:rect b="b" l="l" r="r" t="t"/>
            <a:pathLst>
              <a:path extrusionOk="0" h="1779443" w="3909575">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2" name="Google Shape;142;p22"/>
          <p:cNvSpPr txBox="1"/>
          <p:nvPr/>
        </p:nvSpPr>
        <p:spPr>
          <a:xfrm>
            <a:off x="5347075" y="3095450"/>
            <a:ext cx="3166200" cy="13158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US" sz="1300">
                <a:solidFill>
                  <a:srgbClr val="202124"/>
                </a:solidFill>
                <a:highlight>
                  <a:srgbClr val="FFFFFF"/>
                </a:highlight>
              </a:rPr>
              <a:t>Traditional land registry system records are maintained by a central local ledger, which can lead to tainting and forgery of records. We can reduce these threats by creating a decentralized land registry system based on blockchain technology. </a:t>
            </a:r>
            <a:endParaRPr sz="1300"/>
          </a:p>
        </p:txBody>
      </p:sp>
      <p:sp>
        <p:nvSpPr>
          <p:cNvPr id="143" name="Google Shape;143;p22"/>
          <p:cNvSpPr txBox="1"/>
          <p:nvPr/>
        </p:nvSpPr>
        <p:spPr>
          <a:xfrm>
            <a:off x="6596550" y="1121750"/>
            <a:ext cx="2667900" cy="1011900"/>
          </a:xfrm>
          <a:prstGeom prst="rect">
            <a:avLst/>
          </a:prstGeom>
          <a:noFill/>
          <a:ln>
            <a:noFill/>
          </a:ln>
        </p:spPr>
        <p:txBody>
          <a:bodyPr anchorCtr="0" anchor="ctr" bIns="34275" lIns="81000" spcFirstLastPara="1" rIns="81000" wrap="square" tIns="34275">
            <a:noAutofit/>
          </a:bodyPr>
          <a:lstStyle/>
          <a:p>
            <a:pPr indent="0" lvl="0" marL="0" marR="0" rtl="0" algn="l">
              <a:lnSpc>
                <a:spcPct val="111363"/>
              </a:lnSpc>
              <a:spcBef>
                <a:spcPts val="0"/>
              </a:spcBef>
              <a:spcAft>
                <a:spcPts val="0"/>
              </a:spcAft>
              <a:buNone/>
            </a:pPr>
            <a:r>
              <a:rPr b="1" lang="en-US" sz="1900">
                <a:solidFill>
                  <a:schemeClr val="accent2"/>
                </a:solidFill>
              </a:rPr>
              <a:t>Decentralized</a:t>
            </a:r>
            <a:endParaRPr sz="1900"/>
          </a:p>
          <a:p>
            <a:pPr indent="0" lvl="0" marL="0" marR="0" rtl="0" algn="l">
              <a:lnSpc>
                <a:spcPct val="111363"/>
              </a:lnSpc>
              <a:spcBef>
                <a:spcPts val="0"/>
              </a:spcBef>
              <a:spcAft>
                <a:spcPts val="0"/>
              </a:spcAft>
              <a:buNone/>
            </a:pPr>
            <a:r>
              <a:rPr b="1" lang="en-US" sz="1900">
                <a:solidFill>
                  <a:schemeClr val="dk2"/>
                </a:solidFill>
              </a:rPr>
              <a:t>Land </a:t>
            </a:r>
            <a:r>
              <a:rPr b="1" lang="en-US" sz="1900">
                <a:solidFill>
                  <a:schemeClr val="accent2"/>
                </a:solidFill>
              </a:rPr>
              <a:t>Registration </a:t>
            </a:r>
            <a:endParaRPr b="1" sz="1900">
              <a:solidFill>
                <a:schemeClr val="accent2"/>
              </a:solidFill>
            </a:endParaRPr>
          </a:p>
          <a:p>
            <a:pPr indent="0" lvl="0" marL="0" rtl="0" algn="l">
              <a:lnSpc>
                <a:spcPct val="111363"/>
              </a:lnSpc>
              <a:spcBef>
                <a:spcPts val="0"/>
              </a:spcBef>
              <a:spcAft>
                <a:spcPts val="0"/>
              </a:spcAft>
              <a:buNone/>
            </a:pPr>
            <a:r>
              <a:rPr b="1" lang="en-US" sz="1900">
                <a:solidFill>
                  <a:schemeClr val="accent2"/>
                </a:solidFill>
              </a:rPr>
              <a:t>System</a:t>
            </a:r>
            <a:endParaRPr b="1" sz="1900">
              <a:solidFill>
                <a:schemeClr val="accent2"/>
              </a:solidFill>
            </a:endParaRPr>
          </a:p>
        </p:txBody>
      </p:sp>
      <p:grpSp>
        <p:nvGrpSpPr>
          <p:cNvPr id="144" name="Google Shape;144;p22"/>
          <p:cNvGrpSpPr/>
          <p:nvPr/>
        </p:nvGrpSpPr>
        <p:grpSpPr>
          <a:xfrm rot="900000">
            <a:off x="5423022" y="1152813"/>
            <a:ext cx="484748" cy="484748"/>
            <a:chOff x="331023" y="414040"/>
            <a:chExt cx="5704886" cy="5704886"/>
          </a:xfrm>
        </p:grpSpPr>
        <p:sp>
          <p:nvSpPr>
            <p:cNvPr id="145" name="Google Shape;145;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6" name="Google Shape;146;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47" name="Google Shape;147;p22"/>
          <p:cNvGrpSpPr/>
          <p:nvPr/>
        </p:nvGrpSpPr>
        <p:grpSpPr>
          <a:xfrm rot="-1800000">
            <a:off x="5798362" y="1560105"/>
            <a:ext cx="484748" cy="484748"/>
            <a:chOff x="331023" y="414040"/>
            <a:chExt cx="5704886" cy="5704886"/>
          </a:xfrm>
        </p:grpSpPr>
        <p:sp>
          <p:nvSpPr>
            <p:cNvPr id="148" name="Google Shape;148;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 name="Google Shape;149;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0" name="Google Shape;150;p22"/>
          <p:cNvGrpSpPr/>
          <p:nvPr/>
        </p:nvGrpSpPr>
        <p:grpSpPr>
          <a:xfrm rot="-3600000">
            <a:off x="5470252" y="2018137"/>
            <a:ext cx="484748" cy="484748"/>
            <a:chOff x="331023" y="414040"/>
            <a:chExt cx="5704886" cy="5704886"/>
          </a:xfrm>
        </p:grpSpPr>
        <p:sp>
          <p:nvSpPr>
            <p:cNvPr id="151" name="Google Shape;151;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2" name="Google Shape;152;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3" name="Google Shape;153;p22"/>
          <p:cNvGrpSpPr/>
          <p:nvPr/>
        </p:nvGrpSpPr>
        <p:grpSpPr>
          <a:xfrm rot="900000">
            <a:off x="6203649" y="2096413"/>
            <a:ext cx="484748" cy="484748"/>
            <a:chOff x="331023" y="414040"/>
            <a:chExt cx="5704886" cy="5704886"/>
          </a:xfrm>
        </p:grpSpPr>
        <p:sp>
          <p:nvSpPr>
            <p:cNvPr id="154" name="Google Shape;154;p22"/>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 name="Google Shape;155;p22"/>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6" name="Google Shape;156;p22"/>
          <p:cNvGrpSpPr/>
          <p:nvPr/>
        </p:nvGrpSpPr>
        <p:grpSpPr>
          <a:xfrm>
            <a:off x="4263649" y="1072196"/>
            <a:ext cx="1148262" cy="1174452"/>
            <a:chOff x="5684866" y="1429593"/>
            <a:chExt cx="1531016" cy="1565936"/>
          </a:xfrm>
        </p:grpSpPr>
        <p:grpSp>
          <p:nvGrpSpPr>
            <p:cNvPr id="157" name="Google Shape;157;p22"/>
            <p:cNvGrpSpPr/>
            <p:nvPr/>
          </p:nvGrpSpPr>
          <p:grpSpPr>
            <a:xfrm rot="2891550">
              <a:off x="5791208" y="1775087"/>
              <a:ext cx="1318331" cy="874948"/>
              <a:chOff x="8890504" y="1819747"/>
              <a:chExt cx="2424749" cy="1609253"/>
            </a:xfrm>
          </p:grpSpPr>
          <p:sp>
            <p:nvSpPr>
              <p:cNvPr id="158" name="Google Shape;158;p22"/>
              <p:cNvSpPr/>
              <p:nvPr/>
            </p:nvSpPr>
            <p:spPr>
              <a:xfrm>
                <a:off x="8890504" y="1819747"/>
                <a:ext cx="2338544" cy="160925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 name="Google Shape;159;p22"/>
              <p:cNvSpPr/>
              <p:nvPr/>
            </p:nvSpPr>
            <p:spPr>
              <a:xfrm>
                <a:off x="9000521" y="1954285"/>
                <a:ext cx="2118510" cy="1340176"/>
              </a:xfrm>
              <a:prstGeom prst="roundRect">
                <a:avLst>
                  <a:gd fmla="val 12614" name="adj"/>
                </a:avLst>
              </a:prstGeom>
              <a:noFill/>
              <a:ln cap="flat" cmpd="sng" w="254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0" name="Google Shape;160;p22"/>
              <p:cNvSpPr/>
              <p:nvPr/>
            </p:nvSpPr>
            <p:spPr>
              <a:xfrm>
                <a:off x="10616628" y="2383996"/>
                <a:ext cx="698625" cy="480754"/>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1" name="Google Shape;161;p22"/>
              <p:cNvSpPr/>
              <p:nvPr/>
            </p:nvSpPr>
            <p:spPr>
              <a:xfrm>
                <a:off x="10732612" y="2479518"/>
                <a:ext cx="289711" cy="28971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2" name="Google Shape;162;p22"/>
            <p:cNvSpPr/>
            <p:nvPr/>
          </p:nvSpPr>
          <p:spPr>
            <a:xfrm rot="2112703">
              <a:off x="6222843" y="1915129"/>
              <a:ext cx="391813" cy="521464"/>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3" name="Google Shape;163;p22"/>
          <p:cNvSpPr/>
          <p:nvPr/>
        </p:nvSpPr>
        <p:spPr>
          <a:xfrm>
            <a:off x="4118083" y="1681913"/>
            <a:ext cx="602173" cy="387630"/>
          </a:xfrm>
          <a:custGeom>
            <a:rect b="b" l="l" r="r" t="t"/>
            <a:pathLst>
              <a:path extrusionOk="0" h="516840" w="802897">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3"/>
          <p:cNvPicPr preferRelativeResize="0"/>
          <p:nvPr>
            <p:ph idx="2" type="pic"/>
          </p:nvPr>
        </p:nvPicPr>
        <p:blipFill rotWithShape="1">
          <a:blip r:embed="rId3">
            <a:alphaModFix/>
          </a:blip>
          <a:srcRect b="22411" l="0" r="0" t="22416"/>
          <a:stretch/>
        </p:blipFill>
        <p:spPr>
          <a:xfrm>
            <a:off x="161668" y="136273"/>
            <a:ext cx="8930700" cy="4928400"/>
          </a:xfrm>
          <a:prstGeom prst="rect">
            <a:avLst/>
          </a:prstGeom>
          <a:solidFill>
            <a:srgbClr val="F2F2F2"/>
          </a:solidFill>
          <a:ln>
            <a:noFill/>
          </a:ln>
        </p:spPr>
      </p:pic>
      <p:sp>
        <p:nvSpPr>
          <p:cNvPr id="169" name="Google Shape;169;p23"/>
          <p:cNvSpPr/>
          <p:nvPr/>
        </p:nvSpPr>
        <p:spPr>
          <a:xfrm>
            <a:off x="5268702" y="2359951"/>
            <a:ext cx="2882400" cy="2549100"/>
          </a:xfrm>
          <a:prstGeom prst="rect">
            <a:avLst/>
          </a:prstGeom>
          <a:solidFill>
            <a:schemeClr val="accent1">
              <a:alpha val="49800"/>
            </a:schemeClr>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0" name="Google Shape;170;p23"/>
          <p:cNvSpPr txBox="1"/>
          <p:nvPr/>
        </p:nvSpPr>
        <p:spPr>
          <a:xfrm>
            <a:off x="5408750" y="2491075"/>
            <a:ext cx="2572500" cy="2103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F2F2F2"/>
                </a:solidFill>
              </a:rPr>
              <a:t>Land Registry is generally a centralized process. We propose to bring the process of land registry to a distributed ledger to introduce trust and transparency in the process. Specifically, we design smart contracts for the advertisement of land by the owner, request by a prospective buyer to view the details of the land or place a bid,, acceptance of bid by the seller, and the exchange of ownership.</a:t>
            </a:r>
            <a:endParaRPr sz="1500">
              <a:solidFill>
                <a:srgbClr val="F2F2F2"/>
              </a:solidFill>
            </a:endParaRPr>
          </a:p>
        </p:txBody>
      </p:sp>
      <p:sp>
        <p:nvSpPr>
          <p:cNvPr id="171" name="Google Shape;171;p23"/>
          <p:cNvSpPr txBox="1"/>
          <p:nvPr/>
        </p:nvSpPr>
        <p:spPr>
          <a:xfrm>
            <a:off x="785990" y="592634"/>
            <a:ext cx="2934900" cy="893400"/>
          </a:xfrm>
          <a:prstGeom prst="rect">
            <a:avLst/>
          </a:prstGeom>
          <a:solidFill>
            <a:schemeClr val="accent2">
              <a:alpha val="69800"/>
            </a:schemeClr>
          </a:solidFill>
          <a:ln>
            <a:noFill/>
          </a:ln>
          <a:effectLst>
            <a:outerShdw blurRad="63500" sx="102000" rotWithShape="0" algn="ctr" sy="102000">
              <a:srgbClr val="000000">
                <a:alpha val="40000"/>
              </a:srgbClr>
            </a:outerShdw>
          </a:effectLst>
        </p:spPr>
        <p:txBody>
          <a:bodyPr anchorCtr="0" anchor="ctr" bIns="54000" lIns="162000" spcFirstLastPara="1" rIns="162000" wrap="square" tIns="54000">
            <a:noAutofit/>
          </a:bodyPr>
          <a:lstStyle/>
          <a:p>
            <a:pPr indent="0" lvl="0" marL="0" marR="0" rtl="0" algn="l">
              <a:spcBef>
                <a:spcPts val="0"/>
              </a:spcBef>
              <a:spcAft>
                <a:spcPts val="0"/>
              </a:spcAft>
              <a:buClr>
                <a:schemeClr val="lt1"/>
              </a:buClr>
              <a:buSzPts val="3200"/>
              <a:buFont typeface="Arial"/>
              <a:buNone/>
            </a:pPr>
            <a:r>
              <a:rPr b="1" lang="en-US" sz="3200">
                <a:solidFill>
                  <a:schemeClr val="lt1"/>
                </a:solidFill>
              </a:rPr>
              <a:t>Idea</a:t>
            </a:r>
            <a:endParaRPr b="1" sz="44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p:nvPr/>
        </p:nvSpPr>
        <p:spPr>
          <a:xfrm>
            <a:off x="308175" y="224975"/>
            <a:ext cx="359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rgbClr val="F2F2F2"/>
                </a:solidFill>
              </a:rPr>
              <a:t>Technology</a:t>
            </a:r>
            <a:r>
              <a:rPr b="1" lang="en-US" sz="3200">
                <a:solidFill>
                  <a:srgbClr val="5D6268"/>
                </a:solidFill>
              </a:rPr>
              <a:t> </a:t>
            </a:r>
            <a:r>
              <a:rPr b="1" lang="en-US" sz="3200">
                <a:solidFill>
                  <a:schemeClr val="accent2"/>
                </a:solidFill>
              </a:rPr>
              <a:t>Used</a:t>
            </a:r>
            <a:endParaRPr b="1" sz="3200">
              <a:solidFill>
                <a:schemeClr val="accent2"/>
              </a:solidFill>
            </a:endParaRPr>
          </a:p>
        </p:txBody>
      </p:sp>
      <p:sp>
        <p:nvSpPr>
          <p:cNvPr id="177" name="Google Shape;177;p24"/>
          <p:cNvSpPr txBox="1"/>
          <p:nvPr/>
        </p:nvSpPr>
        <p:spPr>
          <a:xfrm>
            <a:off x="6138625" y="6885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chemeClr val="lt1"/>
                </a:solidFill>
              </a:rPr>
              <a:t>Ganache</a:t>
            </a:r>
            <a:endParaRPr b="1" sz="2100">
              <a:solidFill>
                <a:schemeClr val="lt1"/>
              </a:solidFill>
            </a:endParaRPr>
          </a:p>
        </p:txBody>
      </p:sp>
      <p:sp>
        <p:nvSpPr>
          <p:cNvPr id="178" name="Google Shape;178;p24"/>
          <p:cNvSpPr/>
          <p:nvPr>
            <p:ph idx="2" type="pic"/>
          </p:nvPr>
        </p:nvSpPr>
        <p:spPr>
          <a:xfrm>
            <a:off x="3764258"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t>Solidity</a:t>
            </a:r>
            <a:endParaRPr b="1" sz="2100"/>
          </a:p>
          <a:p>
            <a:pPr indent="0" lvl="0" marL="0" rtl="0" algn="just">
              <a:lnSpc>
                <a:spcPct val="100000"/>
              </a:lnSpc>
              <a:spcBef>
                <a:spcPts val="0"/>
              </a:spcBef>
              <a:spcAft>
                <a:spcPts val="0"/>
              </a:spcAft>
              <a:buClr>
                <a:srgbClr val="000000"/>
              </a:buClr>
              <a:buFont typeface="Arial"/>
              <a:buNone/>
            </a:pPr>
            <a:r>
              <a:rPr b="1" lang="en-US">
                <a:solidFill>
                  <a:srgbClr val="858585"/>
                </a:solidFill>
              </a:rPr>
              <a:t>Solidity v0.8 series is the most recent version of the solidity language which we have used.</a:t>
            </a:r>
            <a:endParaRPr b="1" sz="2100"/>
          </a:p>
        </p:txBody>
      </p:sp>
      <p:sp>
        <p:nvSpPr>
          <p:cNvPr id="179" name="Google Shape;179;p24"/>
          <p:cNvSpPr/>
          <p:nvPr>
            <p:ph idx="3" type="pic"/>
          </p:nvPr>
        </p:nvSpPr>
        <p:spPr>
          <a:xfrm>
            <a:off x="5617130"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Remix IDE</a:t>
            </a:r>
            <a:endParaRPr b="1" sz="2100">
              <a:solidFill>
                <a:srgbClr val="5E5E5E"/>
              </a:solidFill>
            </a:endParaRPr>
          </a:p>
          <a:p>
            <a:pPr indent="0" lvl="0" marL="0" rtl="0" algn="just">
              <a:lnSpc>
                <a:spcPct val="100000"/>
              </a:lnSpc>
              <a:spcBef>
                <a:spcPts val="0"/>
              </a:spcBef>
              <a:spcAft>
                <a:spcPts val="0"/>
              </a:spcAft>
              <a:buClr>
                <a:srgbClr val="000000"/>
              </a:buClr>
              <a:buFont typeface="Arial"/>
              <a:buNone/>
            </a:pPr>
            <a:r>
              <a:rPr b="1" lang="en-US">
                <a:solidFill>
                  <a:srgbClr val="858585"/>
                </a:solidFill>
              </a:rPr>
              <a:t>To compile and deploy our smart contract we also used Remix IDE. Javascript VM, a test network for the Ethereum chain, was used for deployment and testing.</a:t>
            </a:r>
            <a:endParaRPr b="1" sz="2100">
              <a:solidFill>
                <a:srgbClr val="858585"/>
              </a:solidFill>
            </a:endParaRPr>
          </a:p>
        </p:txBody>
      </p:sp>
      <p:sp>
        <p:nvSpPr>
          <p:cNvPr id="180" name="Google Shape;180;p24"/>
          <p:cNvSpPr/>
          <p:nvPr>
            <p:ph idx="4" type="pic"/>
          </p:nvPr>
        </p:nvSpPr>
        <p:spPr>
          <a:xfrm>
            <a:off x="7444600" y="1351049"/>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Ganache</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To create dummy accounts and examine all transaction happening under our DLaRS application.</a:t>
            </a:r>
            <a:endParaRPr b="1" sz="2100">
              <a:solidFill>
                <a:srgbClr val="5E5E5E"/>
              </a:solidFill>
            </a:endParaRPr>
          </a:p>
        </p:txBody>
      </p:sp>
      <p:sp>
        <p:nvSpPr>
          <p:cNvPr id="181" name="Google Shape;181;p24"/>
          <p:cNvSpPr/>
          <p:nvPr>
            <p:ph idx="5" type="pic"/>
          </p:nvPr>
        </p:nvSpPr>
        <p:spPr>
          <a:xfrm>
            <a:off x="3764258" y="3002674"/>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Metamask</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Cryptocurrency wallet we used to interact with the Ethereum blockchain to sign transactions and transfer tokens.</a:t>
            </a:r>
            <a:endParaRPr b="1" sz="2100">
              <a:solidFill>
                <a:srgbClr val="5E5E5E"/>
              </a:solidFill>
            </a:endParaRPr>
          </a:p>
        </p:txBody>
      </p:sp>
      <p:sp>
        <p:nvSpPr>
          <p:cNvPr id="182" name="Google Shape;182;p24"/>
          <p:cNvSpPr/>
          <p:nvPr>
            <p:ph idx="6" type="pic"/>
          </p:nvPr>
        </p:nvSpPr>
        <p:spPr>
          <a:xfrm>
            <a:off x="7444600" y="3002674"/>
            <a:ext cx="16740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Truffle</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Testing environment to compile our solidity code and deploy the blockchain to ganache</a:t>
            </a:r>
            <a:endParaRPr b="1" sz="2100">
              <a:solidFill>
                <a:srgbClr val="5E5E5E"/>
              </a:solidFill>
            </a:endParaRPr>
          </a:p>
        </p:txBody>
      </p:sp>
      <p:sp>
        <p:nvSpPr>
          <p:cNvPr id="183" name="Google Shape;183;p24"/>
          <p:cNvSpPr/>
          <p:nvPr>
            <p:ph idx="5" type="pic"/>
          </p:nvPr>
        </p:nvSpPr>
        <p:spPr>
          <a:xfrm>
            <a:off x="5604425" y="3002675"/>
            <a:ext cx="1710900" cy="15390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React</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Used to create the UI of our DLaRS application.</a:t>
            </a:r>
            <a:endParaRPr b="1" sz="2100">
              <a:solidFill>
                <a:srgbClr val="5E5E5E"/>
              </a:solidFill>
            </a:endParaRPr>
          </a:p>
        </p:txBody>
      </p:sp>
      <p:sp>
        <p:nvSpPr>
          <p:cNvPr id="184" name="Google Shape;184;p24"/>
          <p:cNvSpPr/>
          <p:nvPr>
            <p:ph idx="5" type="pic"/>
          </p:nvPr>
        </p:nvSpPr>
        <p:spPr>
          <a:xfrm>
            <a:off x="1887175" y="2955200"/>
            <a:ext cx="1710900" cy="15864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US" sz="2100">
                <a:solidFill>
                  <a:srgbClr val="5E5E5E"/>
                </a:solidFill>
              </a:rPr>
              <a:t>Web3</a:t>
            </a:r>
            <a:endParaRPr b="1" sz="2100">
              <a:solidFill>
                <a:srgbClr val="5E5E5E"/>
              </a:solidFill>
            </a:endParaRPr>
          </a:p>
          <a:p>
            <a:pPr indent="0" lvl="0" marL="0" rtl="0" algn="just">
              <a:lnSpc>
                <a:spcPct val="100000"/>
              </a:lnSpc>
              <a:spcBef>
                <a:spcPts val="0"/>
              </a:spcBef>
              <a:spcAft>
                <a:spcPts val="0"/>
              </a:spcAft>
              <a:buNone/>
            </a:pPr>
            <a:r>
              <a:rPr b="1" lang="en-US">
                <a:solidFill>
                  <a:srgbClr val="858585"/>
                </a:solidFill>
              </a:rPr>
              <a:t>Used this library to interact with the local ethereum nodes and connect our react application with our solidity code.</a:t>
            </a:r>
            <a:endParaRPr b="1" sz="2100">
              <a:solidFill>
                <a:srgbClr val="5E5E5E"/>
              </a:solidFill>
            </a:endParaRPr>
          </a:p>
        </p:txBody>
      </p:sp>
      <p:pic>
        <p:nvPicPr>
          <p:cNvPr id="185" name="Google Shape;185;p24"/>
          <p:cNvPicPr preferRelativeResize="0"/>
          <p:nvPr/>
        </p:nvPicPr>
        <p:blipFill rotWithShape="1">
          <a:blip r:embed="rId3">
            <a:alphaModFix/>
          </a:blip>
          <a:srcRect b="0" l="17186" r="14855" t="0"/>
          <a:stretch/>
        </p:blipFill>
        <p:spPr>
          <a:xfrm>
            <a:off x="356950" y="2903913"/>
            <a:ext cx="1029174" cy="1153450"/>
          </a:xfrm>
          <a:prstGeom prst="rect">
            <a:avLst/>
          </a:prstGeom>
          <a:noFill/>
          <a:ln>
            <a:noFill/>
          </a:ln>
        </p:spPr>
      </p:pic>
      <p:pic>
        <p:nvPicPr>
          <p:cNvPr id="186" name="Google Shape;186;p24"/>
          <p:cNvPicPr preferRelativeResize="0"/>
          <p:nvPr/>
        </p:nvPicPr>
        <p:blipFill>
          <a:blip r:embed="rId4">
            <a:alphaModFix/>
          </a:blip>
          <a:stretch>
            <a:fillRect/>
          </a:stretch>
        </p:blipFill>
        <p:spPr>
          <a:xfrm>
            <a:off x="2592650" y="1341225"/>
            <a:ext cx="998425" cy="1586400"/>
          </a:xfrm>
          <a:prstGeom prst="rect">
            <a:avLst/>
          </a:prstGeom>
          <a:noFill/>
          <a:ln>
            <a:noFill/>
          </a:ln>
        </p:spPr>
      </p:pic>
      <p:pic>
        <p:nvPicPr>
          <p:cNvPr id="187" name="Google Shape;187;p24"/>
          <p:cNvPicPr preferRelativeResize="0"/>
          <p:nvPr/>
        </p:nvPicPr>
        <p:blipFill>
          <a:blip r:embed="rId5">
            <a:alphaModFix/>
          </a:blip>
          <a:stretch>
            <a:fillRect/>
          </a:stretch>
        </p:blipFill>
        <p:spPr>
          <a:xfrm>
            <a:off x="1520975" y="1898475"/>
            <a:ext cx="1029150" cy="1029150"/>
          </a:xfrm>
          <a:prstGeom prst="rect">
            <a:avLst/>
          </a:prstGeom>
          <a:noFill/>
          <a:ln>
            <a:noFill/>
          </a:ln>
        </p:spPr>
      </p:pic>
      <p:pic>
        <p:nvPicPr>
          <p:cNvPr id="188" name="Google Shape;188;p24"/>
          <p:cNvPicPr preferRelativeResize="0"/>
          <p:nvPr/>
        </p:nvPicPr>
        <p:blipFill rotWithShape="1">
          <a:blip r:embed="rId6">
            <a:alphaModFix/>
          </a:blip>
          <a:srcRect b="0" l="16123" r="15932" t="0"/>
          <a:stretch/>
        </p:blipFill>
        <p:spPr>
          <a:xfrm>
            <a:off x="788900" y="1269650"/>
            <a:ext cx="871949" cy="907351"/>
          </a:xfrm>
          <a:prstGeom prst="rect">
            <a:avLst/>
          </a:prstGeom>
          <a:noFill/>
          <a:ln>
            <a:noFill/>
          </a:ln>
        </p:spPr>
      </p:pic>
      <p:pic>
        <p:nvPicPr>
          <p:cNvPr id="189" name="Google Shape;189;p24"/>
          <p:cNvPicPr preferRelativeResize="0"/>
          <p:nvPr/>
        </p:nvPicPr>
        <p:blipFill>
          <a:blip r:embed="rId7">
            <a:alphaModFix/>
          </a:blip>
          <a:stretch>
            <a:fillRect/>
          </a:stretch>
        </p:blipFill>
        <p:spPr>
          <a:xfrm>
            <a:off x="-1125" y="4081049"/>
            <a:ext cx="871950" cy="830245"/>
          </a:xfrm>
          <a:prstGeom prst="rect">
            <a:avLst/>
          </a:prstGeom>
          <a:noFill/>
          <a:ln>
            <a:noFill/>
          </a:ln>
        </p:spPr>
      </p:pic>
      <p:pic>
        <p:nvPicPr>
          <p:cNvPr id="190" name="Google Shape;190;p24"/>
          <p:cNvPicPr preferRelativeResize="0"/>
          <p:nvPr/>
        </p:nvPicPr>
        <p:blipFill>
          <a:blip r:embed="rId8">
            <a:alphaModFix/>
          </a:blip>
          <a:stretch>
            <a:fillRect/>
          </a:stretch>
        </p:blipFill>
        <p:spPr>
          <a:xfrm>
            <a:off x="80799" y="1726776"/>
            <a:ext cx="708098" cy="1153450"/>
          </a:xfrm>
          <a:prstGeom prst="rect">
            <a:avLst/>
          </a:prstGeom>
          <a:noFill/>
          <a:ln>
            <a:noFill/>
          </a:ln>
        </p:spPr>
      </p:pic>
      <p:pic>
        <p:nvPicPr>
          <p:cNvPr id="191" name="Google Shape;191;p24"/>
          <p:cNvPicPr preferRelativeResize="0"/>
          <p:nvPr/>
        </p:nvPicPr>
        <p:blipFill>
          <a:blip r:embed="rId9">
            <a:alphaModFix/>
          </a:blip>
          <a:stretch>
            <a:fillRect/>
          </a:stretch>
        </p:blipFill>
        <p:spPr>
          <a:xfrm>
            <a:off x="1029925" y="4124700"/>
            <a:ext cx="857250" cy="74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480450" y="178925"/>
            <a:ext cx="2983200" cy="749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300"/>
              <a:buFont typeface="Arial"/>
              <a:buNone/>
            </a:pPr>
            <a:r>
              <a:rPr lang="en-US">
                <a:solidFill>
                  <a:schemeClr val="accent1"/>
                </a:solidFill>
              </a:rPr>
              <a:t>System </a:t>
            </a:r>
            <a:r>
              <a:rPr lang="en-US">
                <a:solidFill>
                  <a:schemeClr val="accent4"/>
                </a:solidFill>
              </a:rPr>
              <a:t>Design</a:t>
            </a:r>
            <a:endParaRPr/>
          </a:p>
        </p:txBody>
      </p:sp>
      <p:pic>
        <p:nvPicPr>
          <p:cNvPr id="197" name="Google Shape;197;p25"/>
          <p:cNvPicPr preferRelativeResize="0"/>
          <p:nvPr>
            <p:ph idx="2" type="pic"/>
          </p:nvPr>
        </p:nvPicPr>
        <p:blipFill rotWithShape="1">
          <a:blip r:embed="rId3">
            <a:alphaModFix/>
          </a:blip>
          <a:srcRect b="0" l="2856" r="2856" t="0"/>
          <a:stretch/>
        </p:blipFill>
        <p:spPr>
          <a:xfrm>
            <a:off x="4293394" y="0"/>
            <a:ext cx="4850700" cy="5143500"/>
          </a:xfrm>
          <a:prstGeom prst="rect">
            <a:avLst/>
          </a:prstGeom>
          <a:solidFill>
            <a:srgbClr val="F2F2F2"/>
          </a:solidFill>
          <a:ln>
            <a:noFill/>
          </a:ln>
        </p:spPr>
      </p:pic>
      <p:sp>
        <p:nvSpPr>
          <p:cNvPr id="198" name="Google Shape;198;p25"/>
          <p:cNvSpPr/>
          <p:nvPr/>
        </p:nvSpPr>
        <p:spPr>
          <a:xfrm>
            <a:off x="292150" y="1023663"/>
            <a:ext cx="3839400" cy="901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US" sz="1100">
                <a:solidFill>
                  <a:srgbClr val="636363"/>
                </a:solidFill>
                <a:highlight>
                  <a:srgbClr val="FFFFFF"/>
                </a:highlight>
              </a:rPr>
              <a:t>Our model consists of </a:t>
            </a:r>
            <a:r>
              <a:rPr lang="en-US" sz="1100">
                <a:solidFill>
                  <a:srgbClr val="636363"/>
                </a:solidFill>
                <a:highlight>
                  <a:srgbClr val="FFFFFF"/>
                </a:highlight>
              </a:rPr>
              <a:t>four</a:t>
            </a:r>
            <a:r>
              <a:rPr lang="en-US" sz="1100">
                <a:solidFill>
                  <a:srgbClr val="636363"/>
                </a:solidFill>
                <a:highlight>
                  <a:srgbClr val="FFFFFF"/>
                </a:highlight>
              </a:rPr>
              <a:t> entities: Seller, Bidder</a:t>
            </a:r>
            <a:r>
              <a:rPr lang="en-US" sz="1100">
                <a:solidFill>
                  <a:srgbClr val="636363"/>
                </a:solidFill>
                <a:highlight>
                  <a:srgbClr val="FFFFFF"/>
                </a:highlight>
              </a:rPr>
              <a:t>, </a:t>
            </a:r>
            <a:r>
              <a:rPr lang="en-US" sz="1100">
                <a:solidFill>
                  <a:srgbClr val="636363"/>
                </a:solidFill>
                <a:highlight>
                  <a:srgbClr val="FFFFFF"/>
                </a:highlight>
              </a:rPr>
              <a:t>Buyer and Manager.</a:t>
            </a:r>
            <a:endParaRPr sz="1100">
              <a:solidFill>
                <a:srgbClr val="636363"/>
              </a:solidFill>
              <a:highlight>
                <a:srgbClr val="FFFFFF"/>
              </a:highlight>
            </a:endParaRPr>
          </a:p>
          <a:p>
            <a:pPr indent="0" lvl="0" marL="0" marR="0" rtl="0" algn="just">
              <a:spcBef>
                <a:spcPts val="0"/>
              </a:spcBef>
              <a:spcAft>
                <a:spcPts val="0"/>
              </a:spcAft>
              <a:buNone/>
            </a:pPr>
            <a:r>
              <a:rPr b="1" lang="en-US" sz="1100">
                <a:solidFill>
                  <a:schemeClr val="accent2"/>
                </a:solidFill>
                <a:highlight>
                  <a:srgbClr val="FFFFFF"/>
                </a:highlight>
              </a:rPr>
              <a:t>Owner/Seller</a:t>
            </a:r>
            <a:r>
              <a:rPr lang="en-US" sz="1100">
                <a:solidFill>
                  <a:srgbClr val="636363"/>
                </a:solidFill>
                <a:highlight>
                  <a:srgbClr val="FFFFFF"/>
                </a:highlight>
              </a:rPr>
              <a:t> - This is the person who owns the land and wants to sell it through auction on the platform. They can also view and accept the highest bid.</a:t>
            </a:r>
            <a:endParaRPr sz="1100">
              <a:solidFill>
                <a:srgbClr val="636363"/>
              </a:solidFill>
              <a:highlight>
                <a:srgbClr val="FFFFFF"/>
              </a:highlight>
            </a:endParaRPr>
          </a:p>
          <a:p>
            <a:pPr indent="0" lvl="0" marL="0" marR="0" rtl="0" algn="just">
              <a:spcBef>
                <a:spcPts val="0"/>
              </a:spcBef>
              <a:spcAft>
                <a:spcPts val="0"/>
              </a:spcAft>
              <a:buNone/>
            </a:pPr>
            <a:r>
              <a:t/>
            </a:r>
            <a:endParaRPr sz="1100">
              <a:solidFill>
                <a:srgbClr val="636363"/>
              </a:solidFill>
              <a:highlight>
                <a:srgbClr val="FFFFFF"/>
              </a:highlight>
            </a:endParaRPr>
          </a:p>
        </p:txBody>
      </p:sp>
      <p:sp>
        <p:nvSpPr>
          <p:cNvPr id="199" name="Google Shape;199;p25"/>
          <p:cNvSpPr/>
          <p:nvPr/>
        </p:nvSpPr>
        <p:spPr>
          <a:xfrm>
            <a:off x="292150" y="1924875"/>
            <a:ext cx="1846200" cy="2496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lang="en-US" sz="1100">
                <a:solidFill>
                  <a:schemeClr val="accent2"/>
                </a:solidFill>
                <a:highlight>
                  <a:srgbClr val="FFFFFF"/>
                </a:highlight>
              </a:rPr>
              <a:t>Bidder</a:t>
            </a:r>
            <a:r>
              <a:rPr lang="en-US" sz="1100">
                <a:solidFill>
                  <a:srgbClr val="636363"/>
                </a:solidFill>
                <a:highlight>
                  <a:srgbClr val="FFFFFF"/>
                </a:highlight>
              </a:rPr>
              <a:t> - Bidders place bids greater than the asking price.</a:t>
            </a:r>
            <a:endParaRPr sz="1100">
              <a:solidFill>
                <a:srgbClr val="636363"/>
              </a:solidFill>
              <a:highlight>
                <a:srgbClr val="FFFFFF"/>
              </a:highlight>
            </a:endParaRPr>
          </a:p>
          <a:p>
            <a:pPr indent="0" lvl="0" marL="0" rtl="0" algn="just">
              <a:lnSpc>
                <a:spcPct val="100000"/>
              </a:lnSpc>
              <a:spcBef>
                <a:spcPts val="0"/>
              </a:spcBef>
              <a:spcAft>
                <a:spcPts val="0"/>
              </a:spcAft>
              <a:buNone/>
            </a:pPr>
            <a:r>
              <a:rPr b="1" lang="en-US" sz="1100">
                <a:solidFill>
                  <a:schemeClr val="accent2"/>
                </a:solidFill>
                <a:highlight>
                  <a:srgbClr val="FFFFFF"/>
                </a:highlight>
              </a:rPr>
              <a:t>Buyer </a:t>
            </a:r>
            <a:r>
              <a:rPr lang="en-US" sz="1100">
                <a:solidFill>
                  <a:srgbClr val="636363"/>
                </a:solidFill>
                <a:highlight>
                  <a:srgbClr val="FFFFFF"/>
                </a:highlight>
              </a:rPr>
              <a:t>- Buyer is one of the bidders selected by the owner to sell their land. They are the highest bidder. The land will be transferred to the buyer’s address.</a:t>
            </a:r>
            <a:endParaRPr sz="1100">
              <a:solidFill>
                <a:srgbClr val="636363"/>
              </a:solidFill>
              <a:highlight>
                <a:srgbClr val="FFFFFF"/>
              </a:highlight>
            </a:endParaRPr>
          </a:p>
          <a:p>
            <a:pPr indent="0" lvl="0" marL="0" rtl="0" algn="just">
              <a:lnSpc>
                <a:spcPct val="100000"/>
              </a:lnSpc>
              <a:spcBef>
                <a:spcPts val="0"/>
              </a:spcBef>
              <a:spcAft>
                <a:spcPts val="0"/>
              </a:spcAft>
              <a:buNone/>
            </a:pPr>
            <a:r>
              <a:rPr b="1" lang="en-US" sz="1100">
                <a:solidFill>
                  <a:schemeClr val="accent2"/>
                </a:solidFill>
                <a:highlight>
                  <a:srgbClr val="FFFFFF"/>
                </a:highlight>
              </a:rPr>
              <a:t>Manager</a:t>
            </a:r>
            <a:r>
              <a:rPr lang="en-US" sz="1100">
                <a:solidFill>
                  <a:srgbClr val="636363"/>
                </a:solidFill>
                <a:highlight>
                  <a:srgbClr val="FFFFFF"/>
                </a:highlight>
              </a:rPr>
              <a:t> - The manager is responsible for registering the land of a specified owner and adding it to the ledger.</a:t>
            </a:r>
            <a:endParaRPr sz="1100">
              <a:solidFill>
                <a:srgbClr val="636363"/>
              </a:solidFill>
              <a:highlight>
                <a:srgbClr val="FFFFFF"/>
              </a:highlight>
            </a:endParaRPr>
          </a:p>
          <a:p>
            <a:pPr indent="0" lvl="0" marL="0" marR="0" rtl="0" algn="just">
              <a:lnSpc>
                <a:spcPct val="100000"/>
              </a:lnSpc>
              <a:spcBef>
                <a:spcPts val="0"/>
              </a:spcBef>
              <a:spcAft>
                <a:spcPts val="0"/>
              </a:spcAft>
              <a:buNone/>
            </a:pPr>
            <a:r>
              <a:t/>
            </a:r>
            <a:endParaRPr sz="1100">
              <a:solidFill>
                <a:srgbClr val="636363"/>
              </a:solidFill>
            </a:endParaRPr>
          </a:p>
        </p:txBody>
      </p:sp>
      <p:pic>
        <p:nvPicPr>
          <p:cNvPr id="200" name="Google Shape;200;p25"/>
          <p:cNvPicPr preferRelativeResize="0"/>
          <p:nvPr/>
        </p:nvPicPr>
        <p:blipFill>
          <a:blip r:embed="rId4">
            <a:alphaModFix/>
          </a:blip>
          <a:stretch>
            <a:fillRect/>
          </a:stretch>
        </p:blipFill>
        <p:spPr>
          <a:xfrm>
            <a:off x="2138350" y="1924875"/>
            <a:ext cx="5135928" cy="314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1" type="body"/>
          </p:nvPr>
        </p:nvSpPr>
        <p:spPr>
          <a:xfrm>
            <a:off x="4464900" y="2050050"/>
            <a:ext cx="4679100" cy="104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2"/>
              </a:buClr>
              <a:buSzPts val="4100"/>
              <a:buNone/>
            </a:pPr>
            <a:r>
              <a:rPr lang="en-US"/>
              <a:t>Implementation</a:t>
            </a:r>
            <a:endParaRPr/>
          </a:p>
          <a:p>
            <a:pPr indent="0" lvl="0" marL="0" rtl="0" algn="l">
              <a:lnSpc>
                <a:spcPct val="90000"/>
              </a:lnSpc>
              <a:spcBef>
                <a:spcPts val="0"/>
              </a:spcBef>
              <a:spcAft>
                <a:spcPts val="0"/>
              </a:spcAft>
              <a:buClr>
                <a:schemeClr val="lt2"/>
              </a:buClr>
              <a:buSzPts val="4100"/>
              <a:buNone/>
            </a:pPr>
            <a:r>
              <a:rPr lang="en-US">
                <a:solidFill>
                  <a:schemeClr val="accent2"/>
                </a:solidFill>
              </a:rPr>
              <a:t>Details</a:t>
            </a:r>
            <a:endParaRPr>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idx="1" type="body"/>
          </p:nvPr>
        </p:nvSpPr>
        <p:spPr>
          <a:xfrm>
            <a:off x="315828" y="236987"/>
            <a:ext cx="6650456" cy="54318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US"/>
              <a:t>Features</a:t>
            </a:r>
            <a:r>
              <a:rPr lang="en-US"/>
              <a:t> </a:t>
            </a:r>
            <a:r>
              <a:rPr lang="en-US">
                <a:solidFill>
                  <a:schemeClr val="accent2"/>
                </a:solidFill>
              </a:rPr>
              <a:t>Categorization</a:t>
            </a:r>
            <a:r>
              <a:rPr lang="en-US"/>
              <a:t> </a:t>
            </a:r>
            <a:endParaRPr/>
          </a:p>
        </p:txBody>
      </p:sp>
      <p:grpSp>
        <p:nvGrpSpPr>
          <p:cNvPr id="211" name="Google Shape;211;p27"/>
          <p:cNvGrpSpPr/>
          <p:nvPr/>
        </p:nvGrpSpPr>
        <p:grpSpPr>
          <a:xfrm>
            <a:off x="547917" y="1416487"/>
            <a:ext cx="4264790" cy="556421"/>
            <a:chOff x="6210998" y="1433695"/>
            <a:chExt cx="1457400" cy="741895"/>
          </a:xfrm>
        </p:grpSpPr>
        <p:sp>
          <p:nvSpPr>
            <p:cNvPr id="212" name="Google Shape;212;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4"/>
                </a:buClr>
                <a:buSzPts val="1100"/>
                <a:buFont typeface="Noto Sans Symbols"/>
                <a:buChar char="❖"/>
              </a:pPr>
              <a:r>
                <a:rPr b="1" lang="en-US" sz="1100">
                  <a:solidFill>
                    <a:schemeClr val="accent4"/>
                  </a:solidFill>
                </a:rPr>
                <a:t>Seller</a:t>
              </a:r>
              <a:endParaRPr b="1" sz="1100">
                <a:solidFill>
                  <a:schemeClr val="accent4"/>
                </a:solidFill>
                <a:latin typeface="Arial"/>
                <a:ea typeface="Arial"/>
                <a:cs typeface="Arial"/>
                <a:sym typeface="Arial"/>
              </a:endParaRPr>
            </a:p>
          </p:txBody>
        </p:sp>
        <p:sp>
          <p:nvSpPr>
            <p:cNvPr id="213" name="Google Shape;213;p27"/>
            <p:cNvSpPr txBox="1"/>
            <p:nvPr/>
          </p:nvSpPr>
          <p:spPr>
            <a:xfrm>
              <a:off x="6210998" y="1683290"/>
              <a:ext cx="1457400" cy="49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636363"/>
                  </a:solidFill>
                </a:rPr>
                <a:t>putUpForAction(), deleteFromAuction(), updateAuctionDetials(), acceptHighestBid() and transferOwnership().</a:t>
              </a:r>
              <a:endParaRPr sz="1600"/>
            </a:p>
            <a:p>
              <a:pPr indent="0" lvl="0" marL="0" marR="0" rtl="0" algn="l">
                <a:spcBef>
                  <a:spcPts val="0"/>
                </a:spcBef>
                <a:spcAft>
                  <a:spcPts val="0"/>
                </a:spcAft>
                <a:buNone/>
              </a:pPr>
              <a:r>
                <a:t/>
              </a:r>
              <a:endParaRPr sz="1600"/>
            </a:p>
          </p:txBody>
        </p:sp>
      </p:grpSp>
      <p:grpSp>
        <p:nvGrpSpPr>
          <p:cNvPr id="214" name="Google Shape;214;p27"/>
          <p:cNvGrpSpPr/>
          <p:nvPr/>
        </p:nvGrpSpPr>
        <p:grpSpPr>
          <a:xfrm>
            <a:off x="547901" y="3399764"/>
            <a:ext cx="4264627" cy="556529"/>
            <a:chOff x="6210998" y="1433695"/>
            <a:chExt cx="1457346" cy="742038"/>
          </a:xfrm>
        </p:grpSpPr>
        <p:sp>
          <p:nvSpPr>
            <p:cNvPr id="215" name="Google Shape;215;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1"/>
                </a:buClr>
                <a:buSzPts val="1100"/>
                <a:buFont typeface="Noto Sans Symbols"/>
                <a:buChar char="❖"/>
              </a:pPr>
              <a:r>
                <a:rPr b="1" lang="en-US" sz="1100">
                  <a:solidFill>
                    <a:schemeClr val="accent1"/>
                  </a:solidFill>
                </a:rPr>
                <a:t>Everyone </a:t>
              </a:r>
              <a:endParaRPr b="1" sz="1100">
                <a:solidFill>
                  <a:schemeClr val="accent1"/>
                </a:solidFill>
                <a:latin typeface="Arial"/>
                <a:ea typeface="Arial"/>
                <a:cs typeface="Arial"/>
                <a:sym typeface="Arial"/>
              </a:endParaRPr>
            </a:p>
          </p:txBody>
        </p:sp>
        <p:sp>
          <p:nvSpPr>
            <p:cNvPr id="216" name="Google Shape;216;p27"/>
            <p:cNvSpPr txBox="1"/>
            <p:nvPr/>
          </p:nvSpPr>
          <p:spPr>
            <a:xfrm>
              <a:off x="6210998" y="1683290"/>
              <a:ext cx="1457346"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636363"/>
                  </a:solidFill>
                </a:rPr>
                <a:t>viewLandDetials(), computeIdLand(), viewAuctionDetails()</a:t>
              </a:r>
              <a:endParaRPr sz="1600"/>
            </a:p>
          </p:txBody>
        </p:sp>
      </p:grpSp>
      <p:grpSp>
        <p:nvGrpSpPr>
          <p:cNvPr id="217" name="Google Shape;217;p27"/>
          <p:cNvGrpSpPr/>
          <p:nvPr/>
        </p:nvGrpSpPr>
        <p:grpSpPr>
          <a:xfrm>
            <a:off x="547842" y="2182254"/>
            <a:ext cx="4264790" cy="556421"/>
            <a:chOff x="6210998" y="1433695"/>
            <a:chExt cx="1457400" cy="741895"/>
          </a:xfrm>
        </p:grpSpPr>
        <p:sp>
          <p:nvSpPr>
            <p:cNvPr id="218" name="Google Shape;218;p27"/>
            <p:cNvSpPr txBox="1"/>
            <p:nvPr/>
          </p:nvSpPr>
          <p:spPr>
            <a:xfrm>
              <a:off x="6210998" y="1433695"/>
              <a:ext cx="1457400" cy="307800"/>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3"/>
                </a:buClr>
                <a:buSzPts val="1100"/>
                <a:buFont typeface="Noto Sans Symbols"/>
                <a:buChar char="❖"/>
              </a:pPr>
              <a:r>
                <a:rPr b="1" lang="en-US" sz="1100">
                  <a:solidFill>
                    <a:schemeClr val="accent3"/>
                  </a:solidFill>
                </a:rPr>
                <a:t>Manager</a:t>
              </a:r>
              <a:endParaRPr b="1" sz="1100">
                <a:solidFill>
                  <a:schemeClr val="accent3"/>
                </a:solidFill>
                <a:latin typeface="Arial"/>
                <a:ea typeface="Arial"/>
                <a:cs typeface="Arial"/>
                <a:sym typeface="Arial"/>
              </a:endParaRPr>
            </a:p>
          </p:txBody>
        </p:sp>
        <p:sp>
          <p:nvSpPr>
            <p:cNvPr id="219" name="Google Shape;219;p27"/>
            <p:cNvSpPr txBox="1"/>
            <p:nvPr/>
          </p:nvSpPr>
          <p:spPr>
            <a:xfrm>
              <a:off x="6210998" y="1683290"/>
              <a:ext cx="1457400" cy="49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636363"/>
                  </a:solidFill>
                </a:rPr>
                <a:t>registerLand().</a:t>
              </a:r>
              <a:endParaRPr sz="1600"/>
            </a:p>
          </p:txBody>
        </p:sp>
      </p:grpSp>
      <p:grpSp>
        <p:nvGrpSpPr>
          <p:cNvPr id="220" name="Google Shape;220;p27"/>
          <p:cNvGrpSpPr/>
          <p:nvPr/>
        </p:nvGrpSpPr>
        <p:grpSpPr>
          <a:xfrm>
            <a:off x="547901" y="2738672"/>
            <a:ext cx="4264627" cy="556529"/>
            <a:chOff x="6210998" y="1433695"/>
            <a:chExt cx="1457346" cy="742038"/>
          </a:xfrm>
        </p:grpSpPr>
        <p:sp>
          <p:nvSpPr>
            <p:cNvPr id="221" name="Google Shape;221;p27"/>
            <p:cNvSpPr txBox="1"/>
            <p:nvPr/>
          </p:nvSpPr>
          <p:spPr>
            <a:xfrm>
              <a:off x="6210998" y="1433695"/>
              <a:ext cx="1457346" cy="307776"/>
            </a:xfrm>
            <a:prstGeom prst="rect">
              <a:avLst/>
            </a:prstGeom>
            <a:noFill/>
            <a:ln>
              <a:noFill/>
            </a:ln>
          </p:spPr>
          <p:txBody>
            <a:bodyPr anchorCtr="0" anchor="t" bIns="45700" lIns="91425" spcFirstLastPara="1" rIns="91425" wrap="square" tIns="45700">
              <a:noAutofit/>
            </a:bodyPr>
            <a:lstStyle/>
            <a:p>
              <a:pPr indent="-184150" lvl="0" marL="171450" marR="0" rtl="0" algn="l">
                <a:spcBef>
                  <a:spcPts val="0"/>
                </a:spcBef>
                <a:spcAft>
                  <a:spcPts val="0"/>
                </a:spcAft>
                <a:buClr>
                  <a:schemeClr val="accent2"/>
                </a:buClr>
                <a:buSzPts val="1100"/>
                <a:buFont typeface="Noto Sans Symbols"/>
                <a:buChar char="❖"/>
              </a:pPr>
              <a:r>
                <a:rPr b="1" lang="en-US" sz="1100">
                  <a:solidFill>
                    <a:schemeClr val="accent2"/>
                  </a:solidFill>
                </a:rPr>
                <a:t>Bidder</a:t>
              </a:r>
              <a:endParaRPr b="1" sz="1100">
                <a:solidFill>
                  <a:schemeClr val="accent2"/>
                </a:solidFill>
                <a:latin typeface="Arial"/>
                <a:ea typeface="Arial"/>
                <a:cs typeface="Arial"/>
                <a:sym typeface="Arial"/>
              </a:endParaRPr>
            </a:p>
          </p:txBody>
        </p:sp>
        <p:sp>
          <p:nvSpPr>
            <p:cNvPr id="222" name="Google Shape;222;p27"/>
            <p:cNvSpPr txBox="1"/>
            <p:nvPr/>
          </p:nvSpPr>
          <p:spPr>
            <a:xfrm>
              <a:off x="6210998" y="1683290"/>
              <a:ext cx="1457346"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636363"/>
                  </a:solidFill>
                </a:rPr>
                <a:t>placeBid() and terminateAuction().</a:t>
              </a:r>
              <a:endParaRPr sz="1600"/>
            </a:p>
          </p:txBody>
        </p:sp>
      </p:grpSp>
      <p:sp>
        <p:nvSpPr>
          <p:cNvPr id="223" name="Google Shape;223;p27"/>
          <p:cNvSpPr/>
          <p:nvPr/>
        </p:nvSpPr>
        <p:spPr>
          <a:xfrm>
            <a:off x="1" y="1404257"/>
            <a:ext cx="9143999" cy="3298372"/>
          </a:xfrm>
          <a:custGeom>
            <a:rect b="b" l="l" r="r" t="t"/>
            <a:pathLst>
              <a:path extrusionOk="0" h="4397829" w="12218126">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4" name="Google Shape;224;p27"/>
          <p:cNvSpPr/>
          <p:nvPr/>
        </p:nvSpPr>
        <p:spPr>
          <a:xfrm>
            <a:off x="6279550" y="2332892"/>
            <a:ext cx="2341940" cy="2369737"/>
          </a:xfrm>
          <a:custGeom>
            <a:rect b="b" l="l" r="r" t="t"/>
            <a:pathLst>
              <a:path extrusionOk="0" h="2969622" w="2934789">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25" name="Google Shape;225;p27"/>
          <p:cNvGrpSpPr/>
          <p:nvPr/>
        </p:nvGrpSpPr>
        <p:grpSpPr>
          <a:xfrm rot="4118366">
            <a:off x="5737120" y="2597682"/>
            <a:ext cx="963699" cy="1103387"/>
            <a:chOff x="6785797" y="3421890"/>
            <a:chExt cx="1284932" cy="1471182"/>
          </a:xfrm>
        </p:grpSpPr>
        <p:sp>
          <p:nvSpPr>
            <p:cNvPr id="226" name="Google Shape;226;p27"/>
            <p:cNvSpPr/>
            <p:nvPr/>
          </p:nvSpPr>
          <p:spPr>
            <a:xfrm rot="-1779533">
              <a:off x="7603145" y="3621314"/>
              <a:ext cx="99159" cy="1334653"/>
            </a:xfrm>
            <a:prstGeom prst="roundRect">
              <a:avLst>
                <a:gd fmla="val 33702" name="adj"/>
              </a:avLst>
            </a:prstGeom>
            <a:gradFill>
              <a:gsLst>
                <a:gs pos="0">
                  <a:srgbClr val="CB7A00"/>
                </a:gs>
                <a:gs pos="100000">
                  <a:srgbClr val="CB7A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7" name="Google Shape;227;p27"/>
            <p:cNvSpPr/>
            <p:nvPr/>
          </p:nvSpPr>
          <p:spPr>
            <a:xfrm rot="-1779533">
              <a:off x="7299763" y="3749789"/>
              <a:ext cx="176582" cy="156543"/>
            </a:xfrm>
            <a:prstGeom prst="roundRect">
              <a:avLst>
                <a:gd fmla="val 2755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8" name="Google Shape;228;p27"/>
            <p:cNvSpPr/>
            <p:nvPr/>
          </p:nvSpPr>
          <p:spPr>
            <a:xfrm rot="3412889">
              <a:off x="7609207" y="3406218"/>
              <a:ext cx="279743" cy="585592"/>
            </a:xfrm>
            <a:custGeom>
              <a:rect b="b" l="l" r="r" t="t"/>
              <a:pathLst>
                <a:path extrusionOk="0" h="585592" w="279743">
                  <a:moveTo>
                    <a:pt x="240" y="585592"/>
                  </a:moveTo>
                  <a:cubicBezTo>
                    <a:pt x="-2898" y="444351"/>
                    <a:pt x="21192" y="186437"/>
                    <a:pt x="279743" y="0"/>
                  </a:cubicBezTo>
                  <a:cubicBezTo>
                    <a:pt x="102058" y="325112"/>
                    <a:pt x="129667" y="454175"/>
                    <a:pt x="110929" y="585592"/>
                  </a:cubicBezTo>
                  <a:lnTo>
                    <a:pt x="240" y="5855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9" name="Google Shape;229;p27"/>
            <p:cNvSpPr/>
            <p:nvPr/>
          </p:nvSpPr>
          <p:spPr>
            <a:xfrm flipH="1" rot="-7177747">
              <a:off x="6969587" y="3789364"/>
              <a:ext cx="279743" cy="585592"/>
            </a:xfrm>
            <a:custGeom>
              <a:rect b="b" l="l" r="r" t="t"/>
              <a:pathLst>
                <a:path extrusionOk="0" h="585592" w="279743">
                  <a:moveTo>
                    <a:pt x="240" y="585592"/>
                  </a:moveTo>
                  <a:cubicBezTo>
                    <a:pt x="-2898" y="444351"/>
                    <a:pt x="21192" y="186437"/>
                    <a:pt x="279743" y="0"/>
                  </a:cubicBezTo>
                  <a:cubicBezTo>
                    <a:pt x="102058" y="325112"/>
                    <a:pt x="129667" y="454175"/>
                    <a:pt x="110929" y="585592"/>
                  </a:cubicBezTo>
                  <a:lnTo>
                    <a:pt x="240" y="5855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30" name="Google Shape;230;p27"/>
          <p:cNvGrpSpPr/>
          <p:nvPr/>
        </p:nvGrpSpPr>
        <p:grpSpPr>
          <a:xfrm>
            <a:off x="4846263" y="3041655"/>
            <a:ext cx="1162015" cy="1747071"/>
            <a:chOff x="6461684" y="4055539"/>
            <a:chExt cx="1549353" cy="2329429"/>
          </a:xfrm>
        </p:grpSpPr>
        <p:sp>
          <p:nvSpPr>
            <p:cNvPr id="231" name="Google Shape;231;p27"/>
            <p:cNvSpPr/>
            <p:nvPr/>
          </p:nvSpPr>
          <p:spPr>
            <a:xfrm flipH="1" rot="826668">
              <a:off x="6707479" y="4133010"/>
              <a:ext cx="913301" cy="2174487"/>
            </a:xfrm>
            <a:custGeom>
              <a:rect b="b" l="l" r="r" t="t"/>
              <a:pathLst>
                <a:path extrusionOk="0" h="2174487" w="913301">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2" name="Google Shape;232;p27"/>
            <p:cNvSpPr/>
            <p:nvPr/>
          </p:nvSpPr>
          <p:spPr>
            <a:xfrm rot="-3437011">
              <a:off x="7251630" y="4555333"/>
              <a:ext cx="211547" cy="558767"/>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3" name="Google Shape;233;p27"/>
            <p:cNvSpPr/>
            <p:nvPr/>
          </p:nvSpPr>
          <p:spPr>
            <a:xfrm rot="-6295876">
              <a:off x="7633046" y="4614399"/>
              <a:ext cx="171813" cy="558767"/>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34" name="Google Shape;234;p27"/>
          <p:cNvGrpSpPr/>
          <p:nvPr/>
        </p:nvGrpSpPr>
        <p:grpSpPr>
          <a:xfrm>
            <a:off x="7108874" y="4451248"/>
            <a:ext cx="756000" cy="80852"/>
            <a:chOff x="9071572" y="5941778"/>
            <a:chExt cx="1177490" cy="125929"/>
          </a:xfrm>
        </p:grpSpPr>
        <p:sp>
          <p:nvSpPr>
            <p:cNvPr id="235" name="Google Shape;235;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6" name="Google Shape;236;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7" name="Google Shape;237;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9" name="Google Shape;239;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0" name="Google Shape;240;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1" name="Google Shape;241;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2" name="Google Shape;242;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3" name="Google Shape;243;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4" name="Google Shape;244;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5" name="Google Shape;245;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6" name="Google Shape;246;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7" name="Google Shape;247;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8" name="Google Shape;248;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49" name="Google Shape;249;p27"/>
          <p:cNvGrpSpPr/>
          <p:nvPr/>
        </p:nvGrpSpPr>
        <p:grpSpPr>
          <a:xfrm>
            <a:off x="7108874" y="4317927"/>
            <a:ext cx="756000" cy="80852"/>
            <a:chOff x="9071572" y="5941778"/>
            <a:chExt cx="1177490" cy="125929"/>
          </a:xfrm>
        </p:grpSpPr>
        <p:sp>
          <p:nvSpPr>
            <p:cNvPr id="250" name="Google Shape;250;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1" name="Google Shape;251;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2" name="Google Shape;252;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3" name="Google Shape;253;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4" name="Google Shape;254;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5" name="Google Shape;255;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6" name="Google Shape;256;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7" name="Google Shape;257;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8" name="Google Shape;258;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9" name="Google Shape;259;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0" name="Google Shape;260;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1" name="Google Shape;261;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2" name="Google Shape;262;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3" name="Google Shape;263;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64" name="Google Shape;264;p27"/>
          <p:cNvGrpSpPr/>
          <p:nvPr/>
        </p:nvGrpSpPr>
        <p:grpSpPr>
          <a:xfrm>
            <a:off x="7108874" y="4184605"/>
            <a:ext cx="756000" cy="80852"/>
            <a:chOff x="9071572" y="5941778"/>
            <a:chExt cx="1177490" cy="125929"/>
          </a:xfrm>
        </p:grpSpPr>
        <p:sp>
          <p:nvSpPr>
            <p:cNvPr id="265" name="Google Shape;265;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7" name="Google Shape;267;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8" name="Google Shape;268;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9" name="Google Shape;269;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0" name="Google Shape;270;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1" name="Google Shape;271;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2" name="Google Shape;272;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3" name="Google Shape;273;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4" name="Google Shape;274;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5" name="Google Shape;275;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6" name="Google Shape;276;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7" name="Google Shape;277;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8" name="Google Shape;278;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79" name="Google Shape;279;p27"/>
          <p:cNvGrpSpPr/>
          <p:nvPr/>
        </p:nvGrpSpPr>
        <p:grpSpPr>
          <a:xfrm>
            <a:off x="7108874" y="4051284"/>
            <a:ext cx="756000" cy="80852"/>
            <a:chOff x="9071572" y="5941778"/>
            <a:chExt cx="1177490" cy="125929"/>
          </a:xfrm>
        </p:grpSpPr>
        <p:sp>
          <p:nvSpPr>
            <p:cNvPr id="280" name="Google Shape;280;p27"/>
            <p:cNvSpPr/>
            <p:nvPr/>
          </p:nvSpPr>
          <p:spPr>
            <a:xfrm>
              <a:off x="9071572" y="5941778"/>
              <a:ext cx="1177490" cy="125929"/>
            </a:xfrm>
            <a:prstGeom prst="roundRect">
              <a:avLst>
                <a:gd fmla="val 2047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1" name="Google Shape;281;p27"/>
            <p:cNvSpPr/>
            <p:nvPr/>
          </p:nvSpPr>
          <p:spPr>
            <a:xfrm flipH="1">
              <a:off x="91079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2" name="Google Shape;282;p27"/>
            <p:cNvSpPr/>
            <p:nvPr/>
          </p:nvSpPr>
          <p:spPr>
            <a:xfrm flipH="1">
              <a:off x="91960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3" name="Google Shape;283;p27"/>
            <p:cNvSpPr/>
            <p:nvPr/>
          </p:nvSpPr>
          <p:spPr>
            <a:xfrm flipH="1">
              <a:off x="92841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4" name="Google Shape;284;p27"/>
            <p:cNvSpPr/>
            <p:nvPr/>
          </p:nvSpPr>
          <p:spPr>
            <a:xfrm flipH="1">
              <a:off x="937226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27"/>
            <p:cNvSpPr/>
            <p:nvPr/>
          </p:nvSpPr>
          <p:spPr>
            <a:xfrm flipH="1">
              <a:off x="946035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6" name="Google Shape;286;p27"/>
            <p:cNvSpPr/>
            <p:nvPr/>
          </p:nvSpPr>
          <p:spPr>
            <a:xfrm flipH="1">
              <a:off x="954844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27"/>
            <p:cNvSpPr/>
            <p:nvPr/>
          </p:nvSpPr>
          <p:spPr>
            <a:xfrm flipH="1">
              <a:off x="963653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27"/>
            <p:cNvSpPr/>
            <p:nvPr/>
          </p:nvSpPr>
          <p:spPr>
            <a:xfrm flipH="1">
              <a:off x="972462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27"/>
            <p:cNvSpPr/>
            <p:nvPr/>
          </p:nvSpPr>
          <p:spPr>
            <a:xfrm flipH="1">
              <a:off x="981271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0" name="Google Shape;290;p27"/>
            <p:cNvSpPr/>
            <p:nvPr/>
          </p:nvSpPr>
          <p:spPr>
            <a:xfrm flipH="1">
              <a:off x="990080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1" name="Google Shape;291;p27"/>
            <p:cNvSpPr/>
            <p:nvPr/>
          </p:nvSpPr>
          <p:spPr>
            <a:xfrm flipH="1">
              <a:off x="998889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2" name="Google Shape;292;p27"/>
            <p:cNvSpPr/>
            <p:nvPr/>
          </p:nvSpPr>
          <p:spPr>
            <a:xfrm flipH="1">
              <a:off x="1007698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3" name="Google Shape;293;p27"/>
            <p:cNvSpPr/>
            <p:nvPr/>
          </p:nvSpPr>
          <p:spPr>
            <a:xfrm flipH="1">
              <a:off x="10165079" y="5941778"/>
              <a:ext cx="45719" cy="125929"/>
            </a:xfrm>
            <a:prstGeom prst="roundRect">
              <a:avLst>
                <a:gd fmla="val 20474" name="adj"/>
              </a:avLst>
            </a:prstGeom>
            <a:gradFill>
              <a:gsLst>
                <a:gs pos="0">
                  <a:srgbClr val="E48900"/>
                </a:gs>
                <a:gs pos="100000">
                  <a:srgbClr val="E489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94" name="Google Shape;294;p27"/>
          <p:cNvGrpSpPr/>
          <p:nvPr/>
        </p:nvGrpSpPr>
        <p:grpSpPr>
          <a:xfrm>
            <a:off x="7710404" y="3837687"/>
            <a:ext cx="751195" cy="751195"/>
            <a:chOff x="331023" y="414040"/>
            <a:chExt cx="5704886" cy="5704886"/>
          </a:xfrm>
        </p:grpSpPr>
        <p:sp>
          <p:nvSpPr>
            <p:cNvPr id="295" name="Google Shape;295;p27"/>
            <p:cNvSpPr/>
            <p:nvPr/>
          </p:nvSpPr>
          <p:spPr>
            <a:xfrm>
              <a:off x="331023" y="414040"/>
              <a:ext cx="5704886" cy="5704886"/>
            </a:xfrm>
            <a:prstGeom prst="ellipse">
              <a:avLst/>
            </a:prstGeom>
            <a:solidFill>
              <a:srgbClr val="F793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6" name="Google Shape;296;p27"/>
            <p:cNvSpPr/>
            <p:nvPr/>
          </p:nvSpPr>
          <p:spPr>
            <a:xfrm>
              <a:off x="1732297" y="1404675"/>
              <a:ext cx="2723060" cy="3624123"/>
            </a:xfrm>
            <a:custGeom>
              <a:rect b="b" l="l" r="r" t="t"/>
              <a:pathLst>
                <a:path extrusionOk="0" h="3624123" w="2723060">
                  <a:moveTo>
                    <a:pt x="1218382" y="1905279"/>
                  </a:moveTo>
                  <a:lnTo>
                    <a:pt x="1051614" y="2576639"/>
                  </a:lnTo>
                  <a:lnTo>
                    <a:pt x="1081311" y="2585169"/>
                  </a:lnTo>
                  <a:cubicBezTo>
                    <a:pt x="1298969" y="2649950"/>
                    <a:pt x="1914361" y="2852449"/>
                    <a:pt x="2005664" y="2455670"/>
                  </a:cubicBezTo>
                  <a:cubicBezTo>
                    <a:pt x="2108358" y="2083382"/>
                    <a:pt x="1458666" y="1949007"/>
                    <a:pt x="1243900" y="1909857"/>
                  </a:cubicBezTo>
                  <a:lnTo>
                    <a:pt x="1218382" y="1905279"/>
                  </a:lnTo>
                  <a:close/>
                  <a:moveTo>
                    <a:pt x="1451461" y="966969"/>
                  </a:moveTo>
                  <a:lnTo>
                    <a:pt x="1297825" y="1585462"/>
                  </a:lnTo>
                  <a:lnTo>
                    <a:pt x="1327295" y="1593882"/>
                  </a:lnTo>
                  <a:cubicBezTo>
                    <a:pt x="1519222" y="1650575"/>
                    <a:pt x="2016915" y="1812926"/>
                    <a:pt x="2101069" y="1442099"/>
                  </a:cubicBezTo>
                  <a:cubicBezTo>
                    <a:pt x="2177824" y="1109186"/>
                    <a:pt x="1664178" y="1005150"/>
                    <a:pt x="1476944" y="971501"/>
                  </a:cubicBezTo>
                  <a:lnTo>
                    <a:pt x="1451461" y="966969"/>
                  </a:lnTo>
                  <a:close/>
                  <a:moveTo>
                    <a:pt x="1344584" y="0"/>
                  </a:moveTo>
                  <a:lnTo>
                    <a:pt x="1671487" y="81203"/>
                  </a:lnTo>
                  <a:lnTo>
                    <a:pt x="1542443" y="600696"/>
                  </a:lnTo>
                  <a:lnTo>
                    <a:pt x="1773570" y="661967"/>
                  </a:lnTo>
                  <a:lnTo>
                    <a:pt x="1902732" y="141995"/>
                  </a:lnTo>
                  <a:lnTo>
                    <a:pt x="2229635" y="223199"/>
                  </a:lnTo>
                  <a:lnTo>
                    <a:pt x="2097157" y="756519"/>
                  </a:lnTo>
                  <a:cubicBezTo>
                    <a:pt x="2174081" y="779658"/>
                    <a:pt x="2255767" y="812322"/>
                    <a:pt x="2335072" y="840224"/>
                  </a:cubicBezTo>
                  <a:cubicBezTo>
                    <a:pt x="2999363" y="1160478"/>
                    <a:pt x="2684151" y="1877269"/>
                    <a:pt x="2324552" y="1922314"/>
                  </a:cubicBezTo>
                  <a:cubicBezTo>
                    <a:pt x="3020600" y="2255035"/>
                    <a:pt x="2529999" y="3321640"/>
                    <a:pt x="1696129" y="3139458"/>
                  </a:cubicBezTo>
                  <a:lnTo>
                    <a:pt x="1517188" y="3096262"/>
                  </a:lnTo>
                  <a:lnTo>
                    <a:pt x="1386066" y="3624123"/>
                  </a:lnTo>
                  <a:lnTo>
                    <a:pt x="1059163" y="3542919"/>
                  </a:lnTo>
                  <a:lnTo>
                    <a:pt x="1189748" y="3017219"/>
                  </a:lnTo>
                  <a:lnTo>
                    <a:pt x="956179" y="2960836"/>
                  </a:lnTo>
                  <a:lnTo>
                    <a:pt x="824545" y="3490760"/>
                  </a:lnTo>
                  <a:lnTo>
                    <a:pt x="497641" y="3409556"/>
                  </a:lnTo>
                  <a:lnTo>
                    <a:pt x="628739" y="2881793"/>
                  </a:lnTo>
                  <a:lnTo>
                    <a:pt x="0" y="2730017"/>
                  </a:lnTo>
                  <a:lnTo>
                    <a:pt x="156593" y="2363814"/>
                  </a:lnTo>
                  <a:cubicBezTo>
                    <a:pt x="275674" y="2398365"/>
                    <a:pt x="261590" y="2400365"/>
                    <a:pt x="371795" y="2423080"/>
                  </a:cubicBezTo>
                  <a:cubicBezTo>
                    <a:pt x="457460" y="2444548"/>
                    <a:pt x="500452" y="2427767"/>
                    <a:pt x="531510" y="2341701"/>
                  </a:cubicBezTo>
                  <a:cubicBezTo>
                    <a:pt x="598079" y="2089920"/>
                    <a:pt x="822255" y="1188850"/>
                    <a:pt x="874781" y="939029"/>
                  </a:cubicBezTo>
                  <a:cubicBezTo>
                    <a:pt x="885877" y="854924"/>
                    <a:pt x="836708" y="809166"/>
                    <a:pt x="772687" y="774709"/>
                  </a:cubicBezTo>
                  <a:cubicBezTo>
                    <a:pt x="651057" y="727032"/>
                    <a:pt x="597490" y="720787"/>
                    <a:pt x="502494" y="705662"/>
                  </a:cubicBezTo>
                  <a:lnTo>
                    <a:pt x="579104" y="367817"/>
                  </a:lnTo>
                  <a:cubicBezTo>
                    <a:pt x="724942" y="405705"/>
                    <a:pt x="872814" y="440818"/>
                    <a:pt x="1021286" y="475515"/>
                  </a:cubicBezTo>
                  <a:lnTo>
                    <a:pt x="1215103" y="521254"/>
                  </a:lnTo>
                  <a:lnTo>
                    <a:pt x="134458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97" name="Google Shape;297;p27"/>
          <p:cNvSpPr/>
          <p:nvPr/>
        </p:nvSpPr>
        <p:spPr>
          <a:xfrm rot="2958608">
            <a:off x="6446069" y="3447557"/>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8" name="Google Shape;298;p27"/>
          <p:cNvSpPr/>
          <p:nvPr/>
        </p:nvSpPr>
        <p:spPr>
          <a:xfrm rot="5400000">
            <a:off x="6408807" y="3274804"/>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9" name="Google Shape;299;p27"/>
          <p:cNvSpPr/>
          <p:nvPr/>
        </p:nvSpPr>
        <p:spPr>
          <a:xfrm rot="9900000">
            <a:off x="6623884" y="2813359"/>
            <a:ext cx="96980" cy="202580"/>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0" name="Google Shape;300;p27"/>
          <p:cNvSpPr/>
          <p:nvPr/>
        </p:nvSpPr>
        <p:spPr>
          <a:xfrm rot="-9536508">
            <a:off x="6812314" y="2819938"/>
            <a:ext cx="96980" cy="202579"/>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COIN">
      <a:dk1>
        <a:srgbClr val="303030"/>
      </a:dk1>
      <a:lt1>
        <a:srgbClr val="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bitcoin-color-01">
      <a:dk1>
        <a:srgbClr val="303030"/>
      </a:dk1>
      <a:lt1>
        <a:srgbClr val="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COIN">
      <a:dk1>
        <a:srgbClr val="303030"/>
      </a:dk1>
      <a:lt1>
        <a:srgbClr val="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